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sdx" ContentType="application/vnd.ms-visio.drawing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696" r:id="rId2"/>
    <p:sldMasterId id="2147483708" r:id="rId3"/>
  </p:sldMasterIdLst>
  <p:notesMasterIdLst>
    <p:notesMasterId r:id="rId126"/>
  </p:notesMasterIdLst>
  <p:sldIdLst>
    <p:sldId id="256" r:id="rId4"/>
    <p:sldId id="356" r:id="rId5"/>
    <p:sldId id="636" r:id="rId6"/>
    <p:sldId id="491" r:id="rId7"/>
    <p:sldId id="550" r:id="rId8"/>
    <p:sldId id="540" r:id="rId9"/>
    <p:sldId id="541" r:id="rId10"/>
    <p:sldId id="542" r:id="rId11"/>
    <p:sldId id="543" r:id="rId12"/>
    <p:sldId id="544" r:id="rId13"/>
    <p:sldId id="545" r:id="rId14"/>
    <p:sldId id="546" r:id="rId15"/>
    <p:sldId id="547" r:id="rId16"/>
    <p:sldId id="548" r:id="rId17"/>
    <p:sldId id="549" r:id="rId18"/>
    <p:sldId id="551" r:id="rId19"/>
    <p:sldId id="552" r:id="rId20"/>
    <p:sldId id="553" r:id="rId21"/>
    <p:sldId id="554" r:id="rId22"/>
    <p:sldId id="555" r:id="rId23"/>
    <p:sldId id="492" r:id="rId24"/>
    <p:sldId id="556" r:id="rId25"/>
    <p:sldId id="557" r:id="rId26"/>
    <p:sldId id="558" r:id="rId27"/>
    <p:sldId id="559" r:id="rId28"/>
    <p:sldId id="560" r:id="rId29"/>
    <p:sldId id="561" r:id="rId30"/>
    <p:sldId id="493" r:id="rId31"/>
    <p:sldId id="596" r:id="rId32"/>
    <p:sldId id="597" r:id="rId33"/>
    <p:sldId id="598" r:id="rId34"/>
    <p:sldId id="608" r:id="rId35"/>
    <p:sldId id="609" r:id="rId36"/>
    <p:sldId id="482" r:id="rId37"/>
    <p:sldId id="530" r:id="rId38"/>
    <p:sldId id="533" r:id="rId39"/>
    <p:sldId id="534" r:id="rId40"/>
    <p:sldId id="535" r:id="rId41"/>
    <p:sldId id="536" r:id="rId42"/>
    <p:sldId id="538" r:id="rId43"/>
    <p:sldId id="539" r:id="rId44"/>
    <p:sldId id="602" r:id="rId45"/>
    <p:sldId id="529" r:id="rId46"/>
    <p:sldId id="511" r:id="rId47"/>
    <p:sldId id="512" r:id="rId48"/>
    <p:sldId id="513" r:id="rId49"/>
    <p:sldId id="514" r:id="rId50"/>
    <p:sldId id="515" r:id="rId51"/>
    <p:sldId id="516" r:id="rId52"/>
    <p:sldId id="517" r:id="rId53"/>
    <p:sldId id="518" r:id="rId54"/>
    <p:sldId id="605" r:id="rId55"/>
    <p:sldId id="606" r:id="rId56"/>
    <p:sldId id="508" r:id="rId57"/>
    <p:sldId id="509" r:id="rId58"/>
    <p:sldId id="502" r:id="rId59"/>
    <p:sldId id="503" r:id="rId60"/>
    <p:sldId id="504" r:id="rId61"/>
    <p:sldId id="510" r:id="rId62"/>
    <p:sldId id="505" r:id="rId63"/>
    <p:sldId id="607" r:id="rId64"/>
    <p:sldId id="521" r:id="rId65"/>
    <p:sldId id="564" r:id="rId66"/>
    <p:sldId id="563" r:id="rId67"/>
    <p:sldId id="565" r:id="rId68"/>
    <p:sldId id="566" r:id="rId69"/>
    <p:sldId id="567" r:id="rId70"/>
    <p:sldId id="613" r:id="rId71"/>
    <p:sldId id="614" r:id="rId72"/>
    <p:sldId id="562" r:id="rId73"/>
    <p:sldId id="580" r:id="rId74"/>
    <p:sldId id="583" r:id="rId75"/>
    <p:sldId id="582" r:id="rId76"/>
    <p:sldId id="584" r:id="rId77"/>
    <p:sldId id="612" r:id="rId78"/>
    <p:sldId id="522" r:id="rId79"/>
    <p:sldId id="523" r:id="rId80"/>
    <p:sldId id="524" r:id="rId81"/>
    <p:sldId id="526" r:id="rId82"/>
    <p:sldId id="527" r:id="rId83"/>
    <p:sldId id="528" r:id="rId84"/>
    <p:sldId id="615" r:id="rId85"/>
    <p:sldId id="617" r:id="rId86"/>
    <p:sldId id="506" r:id="rId87"/>
    <p:sldId id="498" r:id="rId88"/>
    <p:sldId id="499" r:id="rId89"/>
    <p:sldId id="500" r:id="rId90"/>
    <p:sldId id="501" r:id="rId91"/>
    <p:sldId id="618" r:id="rId92"/>
    <p:sldId id="619" r:id="rId93"/>
    <p:sldId id="620" r:id="rId94"/>
    <p:sldId id="621" r:id="rId95"/>
    <p:sldId id="622" r:id="rId96"/>
    <p:sldId id="623" r:id="rId97"/>
    <p:sldId id="624" r:id="rId98"/>
    <p:sldId id="625" r:id="rId99"/>
    <p:sldId id="626" r:id="rId100"/>
    <p:sldId id="627" r:id="rId101"/>
    <p:sldId id="628" r:id="rId102"/>
    <p:sldId id="629" r:id="rId103"/>
    <p:sldId id="485" r:id="rId104"/>
    <p:sldId id="572" r:id="rId105"/>
    <p:sldId id="573" r:id="rId106"/>
    <p:sldId id="574" r:id="rId107"/>
    <p:sldId id="575" r:id="rId108"/>
    <p:sldId id="577" r:id="rId109"/>
    <p:sldId id="576" r:id="rId110"/>
    <p:sldId id="578" r:id="rId111"/>
    <p:sldId id="630" r:id="rId112"/>
    <p:sldId id="568" r:id="rId113"/>
    <p:sldId id="569" r:id="rId114"/>
    <p:sldId id="570" r:id="rId115"/>
    <p:sldId id="571" r:id="rId116"/>
    <p:sldId id="585" r:id="rId117"/>
    <p:sldId id="495" r:id="rId118"/>
    <p:sldId id="466" r:id="rId119"/>
    <p:sldId id="631" r:id="rId120"/>
    <p:sldId id="632" r:id="rId121"/>
    <p:sldId id="633" r:id="rId122"/>
    <p:sldId id="634" r:id="rId123"/>
    <p:sldId id="635" r:id="rId124"/>
    <p:sldId id="329" r:id="rId12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5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5F2D"/>
    <a:srgbClr val="79A78C"/>
    <a:srgbClr val="FD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718" autoAdjust="0"/>
    <p:restoredTop sz="82877" autoAdjust="0"/>
  </p:normalViewPr>
  <p:slideViewPr>
    <p:cSldViewPr snapToGrid="0">
      <p:cViewPr varScale="1">
        <p:scale>
          <a:sx n="74" d="100"/>
          <a:sy n="74" d="100"/>
        </p:scale>
        <p:origin x="1218" y="66"/>
      </p:cViewPr>
      <p:guideLst>
        <p:guide orient="horz" pos="3955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28" Type="http://schemas.openxmlformats.org/officeDocument/2006/relationships/viewProps" Target="viewProps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13" Type="http://schemas.openxmlformats.org/officeDocument/2006/relationships/slide" Target="slides/slide110.xml"/><Relationship Id="rId118" Type="http://schemas.openxmlformats.org/officeDocument/2006/relationships/slide" Target="slides/slide115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16" Type="http://schemas.openxmlformats.org/officeDocument/2006/relationships/slide" Target="slides/slide113.xml"/><Relationship Id="rId124" Type="http://schemas.openxmlformats.org/officeDocument/2006/relationships/slide" Target="slides/slide121.xml"/><Relationship Id="rId12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11" Type="http://schemas.openxmlformats.org/officeDocument/2006/relationships/slide" Target="slides/slide10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slide" Target="slides/slide111.xml"/><Relationship Id="rId119" Type="http://schemas.openxmlformats.org/officeDocument/2006/relationships/slide" Target="slides/slide116.xml"/><Relationship Id="rId12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30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61" Type="http://schemas.openxmlformats.org/officeDocument/2006/relationships/slide" Target="slides/slide58.xml"/><Relationship Id="rId82" Type="http://schemas.openxmlformats.org/officeDocument/2006/relationships/slide" Target="slides/slide79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7" Type="http://schemas.openxmlformats.org/officeDocument/2006/relationships/image" Target="../media/image85.emf"/><Relationship Id="rId2" Type="http://schemas.openxmlformats.org/officeDocument/2006/relationships/image" Target="../media/image80.emf"/><Relationship Id="rId1" Type="http://schemas.openxmlformats.org/officeDocument/2006/relationships/image" Target="../media/image79.emf"/><Relationship Id="rId6" Type="http://schemas.openxmlformats.org/officeDocument/2006/relationships/image" Target="../media/image84.emf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D11A0B-A051-4F5F-AB67-7A9D35C05E87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89F9A-5D54-4485-8A16-4DC520E23EB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063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find/cs/1/au:+Zhou_Z/0/1/0/all/0/1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rxiv.org/find/cs/1/au:+Feng_J/0/1/0/all/0/1" TargetMode="Externa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585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100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101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102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103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104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105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106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107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108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109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110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111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31989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228279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75410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130001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6464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554275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4587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Gating functions to select information for passing and remembering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319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20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21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31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22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23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24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28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3198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634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Pic1: </a:t>
            </a:r>
            <a:r>
              <a:rPr lang="en-US" altLang="zh-CN" dirty="0" err="1"/>
              <a:t>Deeplab</a:t>
            </a: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Pic2</a:t>
            </a:r>
            <a:r>
              <a:rPr lang="zh-CN" altLang="en-US" dirty="0"/>
              <a:t>：</a:t>
            </a:r>
            <a:r>
              <a:rPr lang="en-US" altLang="zh-CN" dirty="0"/>
              <a:t>W. Ouyang and X. Wang. A Discriminative Deep Model for Pedestrian Detection with Occlusion Handling.  CVPR, 2012. </a:t>
            </a:r>
          </a:p>
          <a:p>
            <a:endParaRPr lang="en-US" altLang="zh-CN" dirty="0"/>
          </a:p>
          <a:p>
            <a:r>
              <a:rPr lang="en-US" altLang="zh-CN" dirty="0"/>
              <a:t>Pic3: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Deep Forest: Towards An Alternative to Deep Neural Networks, 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Zhi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-Hua Zhou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Ji Feng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30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31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32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33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34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35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36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37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38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39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33198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40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41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42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43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Illustration of high- and low-confidence samples in the feature space. (a) shows a few</a:t>
            </a:r>
          </a:p>
          <a:p>
            <a:r>
              <a:rPr lang="zh-CN" altLang="en-US" dirty="0"/>
              <a:t>instances of different object categories, and these instances have large appearance variations. (b)</a:t>
            </a:r>
          </a:p>
          <a:p>
            <a:r>
              <a:rPr lang="zh-CN" altLang="en-US" dirty="0"/>
              <a:t>illustrates how the samples distribute in the feature space, where samples of high classification</a:t>
            </a:r>
          </a:p>
          <a:p>
            <a:r>
              <a:rPr lang="zh-CN" altLang="en-US" dirty="0"/>
              <a:t>confidence distribute compactly to form several clusters and low confidence samples are scattered</a:t>
            </a:r>
          </a:p>
          <a:p>
            <a:r>
              <a:rPr lang="zh-CN" altLang="en-US" dirty="0"/>
              <a:t>and close to the classifier decision boundary.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44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Illustration of high- and low-confidence samples in the feature space. (a) shows a few</a:t>
            </a:r>
          </a:p>
          <a:p>
            <a:r>
              <a:rPr lang="zh-CN" altLang="en-US" dirty="0"/>
              <a:t>instances of different object categories, and these instances have large appearance variations. (b)</a:t>
            </a:r>
          </a:p>
          <a:p>
            <a:r>
              <a:rPr lang="zh-CN" altLang="en-US" dirty="0"/>
              <a:t>illustrates how the samples distribute in the feature space, where samples of high classification</a:t>
            </a:r>
          </a:p>
          <a:p>
            <a:r>
              <a:rPr lang="zh-CN" altLang="en-US" dirty="0"/>
              <a:t>confidence distribute compactly to form several clusters and low confidence samples are scattered</a:t>
            </a:r>
          </a:p>
          <a:p>
            <a:r>
              <a:rPr lang="zh-CN" altLang="en-US" dirty="0"/>
              <a:t>and close to the classifier decision boundary.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45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Illustration of high- and low-confidence samples in the feature space. (a) shows a few</a:t>
            </a:r>
          </a:p>
          <a:p>
            <a:r>
              <a:rPr lang="zh-CN" altLang="en-US" dirty="0"/>
              <a:t>instances of different object categories, and these instances have large appearance variations. (b)</a:t>
            </a:r>
          </a:p>
          <a:p>
            <a:r>
              <a:rPr lang="zh-CN" altLang="en-US" dirty="0"/>
              <a:t>illustrates how the samples distribute in the feature space, where samples of high classification</a:t>
            </a:r>
          </a:p>
          <a:p>
            <a:r>
              <a:rPr lang="zh-CN" altLang="en-US" dirty="0"/>
              <a:t>confidence distribute compactly to form several clusters and low confidence samples are scattered</a:t>
            </a:r>
          </a:p>
          <a:p>
            <a:r>
              <a:rPr lang="zh-CN" altLang="en-US" dirty="0"/>
              <a:t>and close to the classifier decision boundary.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46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47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48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49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50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51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52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53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54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Cross-layer context: </a:t>
            </a:r>
          </a:p>
          <a:p>
            <a:pPr marL="0" lvl="1"/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multi-level feature fusion </a:t>
            </a: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image-level context:: </a:t>
            </a:r>
          </a:p>
          <a:p>
            <a:pPr marL="0" lvl="1"/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coherence between pixel-wise labelling and image label prediction </a:t>
            </a: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Super-pixel context:: </a:t>
            </a:r>
          </a:p>
          <a:p>
            <a:pPr marL="0" lvl="1"/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within-</a:t>
            </a:r>
            <a:r>
              <a:rPr lang="en-US" altLang="zh-CN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superpixel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consistency and cross-</a:t>
            </a:r>
            <a:r>
              <a:rPr lang="en-US" altLang="zh-CN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superpixel</a:t>
            </a:r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appearance consistency</a:t>
            </a:r>
          </a:p>
          <a:p>
            <a:pPr lvl="1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Edge Context</a:t>
            </a:r>
          </a:p>
          <a:p>
            <a:pPr marL="0" lvl="1"/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 the semantic edge into the Co-CNN</a:t>
            </a:r>
          </a:p>
          <a:p>
            <a:pPr marL="342900" lvl="1" indent="-342900">
              <a:buFont typeface="Wingdings" panose="05000000000000000000" pitchFamily="2" charset="2"/>
              <a:buChar char="l"/>
            </a:pP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55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56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57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58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59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60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61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62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63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64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65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66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67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68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69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70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err="1">
                <a:latin typeface="Times New Roman" pitchFamily="18" charset="0"/>
                <a:sym typeface="Times New Roman" pitchFamily="18" charset="0"/>
              </a:rPr>
              <a:t>Razavian</a:t>
            </a:r>
            <a:r>
              <a:rPr lang="en-US" altLang="zh-CN" sz="1200" b="1" dirty="0">
                <a:latin typeface="Times New Roman" pitchFamily="18" charset="0"/>
                <a:sym typeface="Times New Roman" pitchFamily="18" charset="0"/>
              </a:rPr>
              <a:t> et al. CVPR 2014.</a:t>
            </a:r>
            <a:endParaRPr lang="zh-CN" altLang="en-US" sz="1200" b="1" dirty="0">
              <a:latin typeface="Times New Roman" pitchFamily="18" charset="0"/>
              <a:sym typeface="Times New Roman" pitchFamily="18" charset="0"/>
            </a:endParaRPr>
          </a:p>
          <a:p>
            <a:pPr marL="228600" indent="-228600">
              <a:buAutoNum type="arabicParenBoth"/>
            </a:pPr>
            <a:r>
              <a:rPr lang="en-US" altLang="zh-CN" dirty="0"/>
              <a:t>Use global features to multi-class recognition </a:t>
            </a:r>
          </a:p>
          <a:p>
            <a:pPr marL="0" indent="0">
              <a:buNone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sym typeface="Times New Roman" pitchFamily="18" charset="0"/>
              </a:rPr>
              <a:t> </a:t>
            </a:r>
            <a:r>
              <a:rPr lang="en-US" altLang="zh-CN" sz="1200" b="1" dirty="0">
                <a:latin typeface="Times New Roman" pitchFamily="18" charset="0"/>
                <a:sym typeface="Times New Roman" pitchFamily="18" charset="0"/>
              </a:rPr>
              <a:t>Hypotheses-CNN-Pooling.</a:t>
            </a:r>
            <a:endParaRPr lang="zh-CN" altLang="en-US" sz="1200" b="1" dirty="0">
              <a:latin typeface="Times New Roman" pitchFamily="18" charset="0"/>
              <a:sym typeface="Times New Roman" pitchFamily="18" charset="0"/>
            </a:endParaRPr>
          </a:p>
          <a:p>
            <a:pPr marL="228600" indent="-228600">
              <a:buAutoNum type="arabicParenBoth"/>
            </a:pPr>
            <a:r>
              <a:rPr lang="en-US" altLang="zh-CN" dirty="0"/>
              <a:t>proposal: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bing</a:t>
            </a:r>
            <a:r>
              <a:rPr lang="en-US" altLang="zh-CN" baseline="0" dirty="0"/>
              <a:t> / </a:t>
            </a:r>
            <a:r>
              <a:rPr lang="en-US" altLang="zh-CN" baseline="0" dirty="0" err="1"/>
              <a:t>edgebox</a:t>
            </a:r>
            <a:endParaRPr lang="en-US" altLang="zh-CN" baseline="0" dirty="0"/>
          </a:p>
          <a:p>
            <a:pPr marL="228600" indent="-228600">
              <a:buAutoNum type="arabicParenBoth"/>
            </a:pPr>
            <a:r>
              <a:rPr lang="en-US" altLang="zh-CN" baseline="0" dirty="0"/>
              <a:t>For each proposal: classification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71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dirty="0" err="1">
                <a:latin typeface="Times New Roman" pitchFamily="18" charset="0"/>
                <a:sym typeface="Times New Roman" pitchFamily="18" charset="0"/>
              </a:rPr>
              <a:t>Razavian</a:t>
            </a:r>
            <a:r>
              <a:rPr lang="en-US" altLang="zh-CN" sz="1200" b="1" dirty="0">
                <a:latin typeface="Times New Roman" pitchFamily="18" charset="0"/>
                <a:sym typeface="Times New Roman" pitchFamily="18" charset="0"/>
              </a:rPr>
              <a:t> et al. CVPR 2014.</a:t>
            </a:r>
            <a:endParaRPr lang="zh-CN" altLang="en-US" sz="1200" b="1" dirty="0">
              <a:latin typeface="Times New Roman" pitchFamily="18" charset="0"/>
              <a:sym typeface="Times New Roman" pitchFamily="18" charset="0"/>
            </a:endParaRPr>
          </a:p>
          <a:p>
            <a:pPr marL="228600" indent="-228600">
              <a:buAutoNum type="arabicParenBoth"/>
            </a:pPr>
            <a:r>
              <a:rPr lang="en-US" altLang="zh-CN" dirty="0"/>
              <a:t>Use global features to multi-class recognition </a:t>
            </a:r>
          </a:p>
          <a:p>
            <a:pPr marL="0" indent="0">
              <a:buNone/>
            </a:pPr>
            <a:endParaRPr lang="en-US" altLang="zh-CN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sym typeface="Times New Roman" pitchFamily="18" charset="0"/>
              </a:rPr>
              <a:t> </a:t>
            </a:r>
            <a:r>
              <a:rPr lang="en-US" altLang="zh-CN" sz="1200" b="1" dirty="0">
                <a:latin typeface="Times New Roman" pitchFamily="18" charset="0"/>
                <a:sym typeface="Times New Roman" pitchFamily="18" charset="0"/>
              </a:rPr>
              <a:t>Hypotheses-CNN-Pooling.</a:t>
            </a:r>
            <a:endParaRPr lang="zh-CN" altLang="en-US" sz="1200" b="1" dirty="0">
              <a:latin typeface="Times New Roman" pitchFamily="18" charset="0"/>
              <a:sym typeface="Times New Roman" pitchFamily="18" charset="0"/>
            </a:endParaRPr>
          </a:p>
          <a:p>
            <a:pPr marL="228600" indent="-228600">
              <a:buAutoNum type="arabicParenBoth"/>
            </a:pPr>
            <a:r>
              <a:rPr lang="en-US" altLang="zh-CN" dirty="0"/>
              <a:t>proposal:</a:t>
            </a:r>
            <a:r>
              <a:rPr lang="en-US" altLang="zh-CN" baseline="0" dirty="0"/>
              <a:t> </a:t>
            </a:r>
            <a:r>
              <a:rPr lang="en-US" altLang="zh-CN" baseline="0" dirty="0" err="1"/>
              <a:t>bing</a:t>
            </a:r>
            <a:r>
              <a:rPr lang="en-US" altLang="zh-CN" baseline="0" dirty="0"/>
              <a:t> / </a:t>
            </a:r>
            <a:r>
              <a:rPr lang="en-US" altLang="zh-CN" baseline="0" dirty="0" err="1"/>
              <a:t>edgebox</a:t>
            </a:r>
            <a:endParaRPr lang="en-US" altLang="zh-CN" baseline="0" dirty="0"/>
          </a:p>
          <a:p>
            <a:pPr marL="228600" indent="-228600">
              <a:buAutoNum type="arabicParenBoth"/>
            </a:pPr>
            <a:r>
              <a:rPr lang="en-US" altLang="zh-CN" baseline="0" dirty="0"/>
              <a:t>For each proposal: classification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72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73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74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75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76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77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78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79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80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81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82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83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 Illustration of high- and low-confidence samples in the feature space. (a) shows a few</a:t>
            </a:r>
          </a:p>
          <a:p>
            <a:r>
              <a:rPr lang="zh-CN" altLang="en-US" dirty="0"/>
              <a:t>instances of different object categories, and these instances have large appearance variations. (b)</a:t>
            </a:r>
          </a:p>
          <a:p>
            <a:r>
              <a:rPr lang="zh-CN" altLang="en-US" dirty="0"/>
              <a:t>illustrates how the samples distribute in the feature space, where samples of high classification</a:t>
            </a:r>
          </a:p>
          <a:p>
            <a:r>
              <a:rPr lang="zh-CN" altLang="en-US" dirty="0"/>
              <a:t>confidence distribute compactly to form several clusters and low confidence samples are scattered</a:t>
            </a:r>
          </a:p>
          <a:p>
            <a:r>
              <a:rPr lang="zh-CN" altLang="en-US" dirty="0"/>
              <a:t>and close to the classifier decision boundary.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84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85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86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87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88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89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(a) visualizes an image in IDW and its raw description, searched by using ‘sheep’ and ‘human’ as keywords. We observe that the description contains unimportant details for object</a:t>
            </a:r>
          </a:p>
          <a:p>
            <a:r>
              <a:rPr lang="en-US" altLang="zh-CN" dirty="0"/>
              <a:t>segmentation (e.g. ‘long blonde hair wearing hat happy time’), missing important details (e.g. number of people and sheep), and grammatical errors. As a side-by-side comparison, (b) shows an</a:t>
            </a:r>
          </a:p>
          <a:p>
            <a:r>
              <a:rPr lang="en-US" altLang="zh-CN" dirty="0"/>
              <a:t>image and its per-pixel annotation of VOC12.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90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91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92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93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94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95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96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97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98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99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200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42EE-9059-491E-8427-B461CC8B3F94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ABB-498F-4F24-9961-06397867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94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42EE-9059-491E-8427-B461CC8B3F94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ABB-498F-4F24-9961-06397867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2790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4907757" y="365125"/>
            <a:ext cx="1478756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71488" y="365125"/>
            <a:ext cx="4321969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42EE-9059-491E-8427-B461CC8B3F94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ABB-498F-4F24-9961-06397867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817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11D63A6-63D9-44C6-98B4-61DC63913279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0E6C76D-77FE-42F3-BEE8-5A36A585D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35360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11D63A6-63D9-44C6-98B4-61DC63913279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0E6C76D-77FE-42F3-BEE8-5A36A585D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1659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11D63A6-63D9-44C6-98B4-61DC63913279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0E6C76D-77FE-42F3-BEE8-5A36A585D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82978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11D63A6-63D9-44C6-98B4-61DC63913279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0E6C76D-77FE-42F3-BEE8-5A36A585D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40015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11D63A6-63D9-44C6-98B4-61DC63913279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0E6C76D-77FE-42F3-BEE8-5A36A585D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19425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11D63A6-63D9-44C6-98B4-61DC63913279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0E6C76D-77FE-42F3-BEE8-5A36A585D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7685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11D63A6-63D9-44C6-98B4-61DC63913279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0E6C76D-77FE-42F3-BEE8-5A36A585D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2164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11D63A6-63D9-44C6-98B4-61DC63913279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0E6C76D-77FE-42F3-BEE8-5A36A585D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6813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42EE-9059-491E-8427-B461CC8B3F94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ABB-498F-4F24-9961-06397867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9363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11D63A6-63D9-44C6-98B4-61DC63913279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0E6C76D-77FE-42F3-BEE8-5A36A585D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6996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11D63A6-63D9-44C6-98B4-61DC63913279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0E6C76D-77FE-42F3-BEE8-5A36A585D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858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11D63A6-63D9-44C6-98B4-61DC63913279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90E6C76D-77FE-42F3-BEE8-5A36A585DFD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6145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4E9483-430B-48D5-9951-7D4F65637BD8}" type="datetime1">
              <a:rPr lang="zh-CN" altLang="en-US" smtClean="0"/>
              <a:pPr/>
              <a:t>2018/5/15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pPr/>
              <a:t>‹#›</a:t>
            </a:fld>
            <a:r>
              <a:rPr lang="zh-CN" altLang="en-US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47197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55377-6973-4B12-BD4A-10A6D4BE8CA6}" type="datetime1">
              <a:rPr lang="zh-CN" altLang="en-US" smtClean="0"/>
              <a:pPr/>
              <a:t>2018/5/15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pPr/>
              <a:t>‹#›</a:t>
            </a:fld>
            <a:r>
              <a:rPr lang="zh-CN" altLang="en-US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54320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7538C0-818E-4560-896A-2B28608484B9}" type="datetime1">
              <a:rPr lang="zh-CN" altLang="en-US" smtClean="0"/>
              <a:pPr/>
              <a:t>2018/5/15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pPr/>
              <a:t>‹#›</a:t>
            </a:fld>
            <a:r>
              <a:rPr lang="zh-CN" altLang="en-US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227537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13F40-CAFA-487B-8F84-B97E0AC51C78}" type="datetime1">
              <a:rPr lang="zh-CN" altLang="en-US" smtClean="0"/>
              <a:pPr/>
              <a:t>2018/5/15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pPr/>
              <a:t>‹#›</a:t>
            </a:fld>
            <a:r>
              <a:rPr lang="zh-CN" altLang="en-US"/>
              <a:t> </a:t>
            </a:r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572000" y="980730"/>
            <a:ext cx="0" cy="514543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71974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E43F8E-4267-45B0-BE4E-85E3E7DAC189}" type="datetime1">
              <a:rPr lang="zh-CN" altLang="en-US" smtClean="0"/>
              <a:pPr/>
              <a:t>2018/5/15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pPr/>
              <a:t>‹#›</a:t>
            </a:fld>
            <a:r>
              <a:rPr lang="zh-CN" altLang="en-US"/>
              <a:t> </a:t>
            </a:r>
            <a:endParaRPr lang="zh-CN" altLang="en-US" dirty="0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4572000" y="1772816"/>
            <a:ext cx="0" cy="4353347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5388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D594D-08AD-4515-BD3C-AA5AFF222490}" type="datetime1">
              <a:rPr lang="zh-CN" altLang="en-US" smtClean="0"/>
              <a:pPr/>
              <a:t>2018/5/15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pPr/>
              <a:t>‹#›</a:t>
            </a:fld>
            <a:r>
              <a:rPr lang="zh-CN" altLang="en-US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02054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C843F-B3E5-4DC9-86A0-554835D1E468}" type="datetime1">
              <a:rPr lang="zh-CN" altLang="en-US" smtClean="0"/>
              <a:pPr/>
              <a:t>2018/5/15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pPr/>
              <a:t>‹#›</a:t>
            </a:fld>
            <a:r>
              <a:rPr lang="zh-CN" altLang="en-US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4756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42EE-9059-491E-8427-B461CC8B3F94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ABB-498F-4F24-9961-06397867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51502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04BA8-0FFB-4324-82C4-F573F484A83A}" type="datetime1">
              <a:rPr lang="zh-CN" altLang="en-US" smtClean="0"/>
              <a:pPr/>
              <a:t>2018/5/15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pPr/>
              <a:t>‹#›</a:t>
            </a:fld>
            <a:r>
              <a:rPr lang="zh-CN" altLang="en-US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226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D1A3FC-0A62-417D-9E21-E4C5FA56BFF2}" type="datetime1">
              <a:rPr lang="zh-CN" altLang="en-US" smtClean="0"/>
              <a:pPr/>
              <a:t>2018/5/15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pPr/>
              <a:t>‹#›</a:t>
            </a:fld>
            <a:r>
              <a:rPr lang="zh-CN" altLang="en-US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568889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D55DA-A6AE-4ABE-8802-6B7610BE95D1}" type="datetime1">
              <a:rPr lang="zh-CN" altLang="en-US" smtClean="0"/>
              <a:pPr/>
              <a:t>2018/5/15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pPr/>
              <a:t>‹#›</a:t>
            </a:fld>
            <a:r>
              <a:rPr lang="zh-CN" altLang="en-US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095626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28AFB-9117-4BFE-82D4-9EE6415C7F21}" type="datetime1">
              <a:rPr lang="zh-CN" altLang="en-US" smtClean="0"/>
              <a:pPr/>
              <a:t>2018/5/15</a:t>
            </a:fld>
            <a:endParaRPr lang="zh-CN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/>
              <a:t>Page </a:t>
            </a:r>
            <a:fld id="{0C913308-F349-4B6D-A68A-DD1791B4A57B}" type="slidenum">
              <a:rPr lang="zh-CN" altLang="en-US" smtClean="0"/>
              <a:pPr/>
              <a:t>‹#›</a:t>
            </a:fld>
            <a:r>
              <a:rPr lang="zh-CN" altLang="en-US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3598743"/>
      </p:ext>
    </p:extLst>
  </p:cSld>
  <p:clrMapOvr>
    <a:masterClrMapping/>
  </p:clrMapOvr>
  <p:hf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42EE-9059-491E-8427-B461CC8B3F94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ABB-498F-4F24-9961-06397867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127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42EE-9059-491E-8427-B461CC8B3F94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ABB-498F-4F24-9961-06397867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735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42EE-9059-491E-8427-B461CC8B3F94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ABB-498F-4F24-9961-06397867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887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42EE-9059-491E-8427-B461CC8B3F94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ABB-498F-4F24-9961-06397867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533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42EE-9059-491E-8427-B461CC8B3F94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ABB-498F-4F24-9961-06397867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8140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642EE-9059-491E-8427-B461CC8B3F94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C7ABB-498F-4F24-9961-0639786753A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099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gif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642EE-9059-491E-8427-B461CC8B3F94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C7ABB-498F-4F24-9961-0639786753A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005" y="0"/>
            <a:ext cx="2133995" cy="1989667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 userDrawn="1"/>
        </p:nvSpPr>
        <p:spPr bwMode="auto">
          <a:xfrm>
            <a:off x="886050" y="1989667"/>
            <a:ext cx="3600000" cy="67959"/>
          </a:xfrm>
          <a:prstGeom prst="rect">
            <a:avLst/>
          </a:prstGeom>
          <a:gradFill rotWithShape="1">
            <a:gsLst>
              <a:gs pos="0">
                <a:srgbClr val="BA2414"/>
              </a:gs>
              <a:gs pos="100000">
                <a:srgbClr val="BA2414">
                  <a:gamma/>
                  <a:tint val="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kumimoji="1" lang="en-GB" dirty="0">
              <a:solidFill>
                <a:srgbClr val="0563C1"/>
              </a:solidFill>
              <a:latin typeface="Gulim" pitchFamily="34" charset="-127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85297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005" y="0"/>
            <a:ext cx="2133995" cy="1989667"/>
          </a:xfrm>
          <a:prstGeom prst="rect">
            <a:avLst/>
          </a:prstGeom>
        </p:spPr>
      </p:pic>
      <p:sp>
        <p:nvSpPr>
          <p:cNvPr id="11" name="Rectangle 2"/>
          <p:cNvSpPr>
            <a:spLocks noChangeArrowheads="1"/>
          </p:cNvSpPr>
          <p:nvPr userDrawn="1"/>
        </p:nvSpPr>
        <p:spPr bwMode="auto">
          <a:xfrm>
            <a:off x="1089250" y="3530610"/>
            <a:ext cx="7200000" cy="67959"/>
          </a:xfrm>
          <a:prstGeom prst="rect">
            <a:avLst/>
          </a:prstGeom>
          <a:gradFill rotWithShape="1">
            <a:gsLst>
              <a:gs pos="0">
                <a:srgbClr val="BA2414"/>
              </a:gs>
              <a:gs pos="100000">
                <a:srgbClr val="BA2414">
                  <a:gamma/>
                  <a:tint val="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kumimoji="1" lang="en-GB" dirty="0">
              <a:solidFill>
                <a:srgbClr val="0563C1"/>
              </a:solidFill>
              <a:latin typeface="Gulim" pitchFamily="34" charset="-127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1862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2642EE-9059-491E-8427-B461CC8B3F94}" type="datetimeFigureOut">
              <a:rPr lang="zh-CN" altLang="en-US" smtClean="0"/>
              <a:t>2018/5/15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C7ABB-498F-4F24-9961-0639786753A3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0"/>
            <a:ext cx="914400" cy="852556"/>
          </a:xfrm>
          <a:prstGeom prst="rect">
            <a:avLst/>
          </a:prstGeom>
        </p:spPr>
      </p:pic>
      <p:sp>
        <p:nvSpPr>
          <p:cNvPr id="8" name="Rectangle 7"/>
          <p:cNvSpPr>
            <a:spLocks noChangeArrowheads="1"/>
          </p:cNvSpPr>
          <p:nvPr userDrawn="1"/>
        </p:nvSpPr>
        <p:spPr bwMode="auto">
          <a:xfrm flipV="1">
            <a:off x="133351" y="789834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rgbClr val="000000"/>
              </a:solidFill>
              <a:latin typeface="Calibri" panose="020F0502020204030204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68329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5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65.png"/><Relationship Id="rId5" Type="http://schemas.openxmlformats.org/officeDocument/2006/relationships/image" Target="../media/image264.png"/><Relationship Id="rId4" Type="http://schemas.openxmlformats.org/officeDocument/2006/relationships/image" Target="../media/image26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71.png"/><Relationship Id="rId4" Type="http://schemas.openxmlformats.org/officeDocument/2006/relationships/image" Target="../media/image270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13" Type="http://schemas.openxmlformats.org/officeDocument/2006/relationships/image" Target="../media/image280.png"/><Relationship Id="rId3" Type="http://schemas.openxmlformats.org/officeDocument/2006/relationships/image" Target="../media/image269.png"/><Relationship Id="rId7" Type="http://schemas.openxmlformats.org/officeDocument/2006/relationships/image" Target="../media/image274.png"/><Relationship Id="rId12" Type="http://schemas.openxmlformats.org/officeDocument/2006/relationships/image" Target="../media/image279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3.png"/><Relationship Id="rId11" Type="http://schemas.openxmlformats.org/officeDocument/2006/relationships/image" Target="../media/image278.png"/><Relationship Id="rId5" Type="http://schemas.openxmlformats.org/officeDocument/2006/relationships/image" Target="../media/image272.jpeg"/><Relationship Id="rId10" Type="http://schemas.openxmlformats.org/officeDocument/2006/relationships/image" Target="../media/image277.png"/><Relationship Id="rId4" Type="http://schemas.openxmlformats.org/officeDocument/2006/relationships/image" Target="../media/image270.png"/><Relationship Id="rId9" Type="http://schemas.openxmlformats.org/officeDocument/2006/relationships/image" Target="../media/image27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8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85.png"/><Relationship Id="rId4" Type="http://schemas.openxmlformats.org/officeDocument/2006/relationships/image" Target="../media/image28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5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7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89.png"/><Relationship Id="rId4" Type="http://schemas.openxmlformats.org/officeDocument/2006/relationships/image" Target="../media/image288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95.jpg"/><Relationship Id="rId4" Type="http://schemas.openxmlformats.org/officeDocument/2006/relationships/image" Target="../media/image29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6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98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00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6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80.emf"/><Relationship Id="rId18" Type="http://schemas.openxmlformats.org/officeDocument/2006/relationships/image" Target="../media/image82.emf"/><Relationship Id="rId3" Type="http://schemas.openxmlformats.org/officeDocument/2006/relationships/notesSlide" Target="../notesSlides/notesSlide56.xml"/><Relationship Id="rId21" Type="http://schemas.openxmlformats.org/officeDocument/2006/relationships/oleObject" Target="file:///C:\Users\t0908487\Dropbox\FullyConvHumanParsing\ICCVversion\figure\framework.vsdx\Drawing\~&#39029;-1\&#22278;&#24418;" TargetMode="External"/><Relationship Id="rId7" Type="http://schemas.openxmlformats.org/officeDocument/2006/relationships/image" Target="../media/image79.emf"/><Relationship Id="rId12" Type="http://schemas.openxmlformats.org/officeDocument/2006/relationships/oleObject" Target="file:///C:\Users\t0908487\Dropbox\FullyConvHumanParsing\ICCVversion\figure\framework.vsdx\Drawing\~&#39029;-1\Sheet.206" TargetMode="External"/><Relationship Id="rId17" Type="http://schemas.openxmlformats.org/officeDocument/2006/relationships/oleObject" Target="file:///C:\Users\t0908487\Dropbox\FullyConvHumanParsing\ICCVversion\figure\framework.vsdx\Drawing\~&#39029;-1\Sheet.208" TargetMode="External"/><Relationship Id="rId2" Type="http://schemas.openxmlformats.org/officeDocument/2006/relationships/slideLayout" Target="../slideLayouts/slideLayout25.xml"/><Relationship Id="rId16" Type="http://schemas.openxmlformats.org/officeDocument/2006/relationships/image" Target="../media/image81.emf"/><Relationship Id="rId20" Type="http://schemas.openxmlformats.org/officeDocument/2006/relationships/image" Target="../media/image83.emf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__111111111111.vsdx"/><Relationship Id="rId11" Type="http://schemas.openxmlformats.org/officeDocument/2006/relationships/image" Target="../media/image90.png"/><Relationship Id="rId24" Type="http://schemas.openxmlformats.org/officeDocument/2006/relationships/image" Target="../media/image85.emf"/><Relationship Id="rId5" Type="http://schemas.openxmlformats.org/officeDocument/2006/relationships/oleObject" Target="../embeddings/oleObject1.bin"/><Relationship Id="rId15" Type="http://schemas.openxmlformats.org/officeDocument/2006/relationships/package" Target="../embeddings/Microsoft_Visio___222222222222.vsdx"/><Relationship Id="rId23" Type="http://schemas.openxmlformats.org/officeDocument/2006/relationships/oleObject" Target="file:///C:\Users\t0908487\Dropbox\FullyConvHumanParsing\ICCVversion\figure\framework.vsdx\Drawing\~&#39029;-1\Sheet.212" TargetMode="External"/><Relationship Id="rId10" Type="http://schemas.openxmlformats.org/officeDocument/2006/relationships/image" Target="../media/image89.png"/><Relationship Id="rId19" Type="http://schemas.openxmlformats.org/officeDocument/2006/relationships/oleObject" Target="file:///C:\Users\t0908487\Dropbox\FullyConvHumanParsing\ICCVversion\figure\framework.vsdx\Drawing\~&#39029;-1\Sheet.209" TargetMode="External"/><Relationship Id="rId4" Type="http://schemas.openxmlformats.org/officeDocument/2006/relationships/image" Target="../media/image86.png"/><Relationship Id="rId9" Type="http://schemas.openxmlformats.org/officeDocument/2006/relationships/image" Target="../media/image88.png"/><Relationship Id="rId14" Type="http://schemas.openxmlformats.org/officeDocument/2006/relationships/oleObject" Target="../embeddings/oleObject2.bin"/><Relationship Id="rId22" Type="http://schemas.openxmlformats.org/officeDocument/2006/relationships/image" Target="../media/image84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8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11.jpg"/><Relationship Id="rId4" Type="http://schemas.openxmlformats.org/officeDocument/2006/relationships/image" Target="../media/image11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113.png"/><Relationship Id="rId3" Type="http://schemas.openxmlformats.org/officeDocument/2006/relationships/image" Target="../media/image111.jpg"/><Relationship Id="rId7" Type="http://schemas.openxmlformats.org/officeDocument/2006/relationships/image" Target="../media/image410.png"/><Relationship Id="rId12" Type="http://schemas.microsoft.com/office/2007/relationships/hdphoto" Target="../media/hdphoto1.wdp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00.png"/><Relationship Id="rId11" Type="http://schemas.openxmlformats.org/officeDocument/2006/relationships/image" Target="../media/image112.png"/><Relationship Id="rId5" Type="http://schemas.openxmlformats.org/officeDocument/2006/relationships/image" Target="../media/image390.png"/><Relationship Id="rId15" Type="http://schemas.microsoft.com/office/2007/relationships/hdphoto" Target="../media/hdphoto2.wdp"/><Relationship Id="rId10" Type="http://schemas.openxmlformats.org/officeDocument/2006/relationships/image" Target="../media/image440.png"/><Relationship Id="rId4" Type="http://schemas.openxmlformats.org/officeDocument/2006/relationships/image" Target="../media/image109.jpg"/><Relationship Id="rId9" Type="http://schemas.openxmlformats.org/officeDocument/2006/relationships/image" Target="../media/image430.png"/><Relationship Id="rId14" Type="http://schemas.openxmlformats.org/officeDocument/2006/relationships/image" Target="../media/image11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5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111.jp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5.xml"/><Relationship Id="rId6" Type="http://schemas.microsoft.com/office/2007/relationships/hdphoto" Target="../media/hdphoto3.wdp"/><Relationship Id="rId5" Type="http://schemas.openxmlformats.org/officeDocument/2006/relationships/image" Target="../media/image115.png"/><Relationship Id="rId4" Type="http://schemas.openxmlformats.org/officeDocument/2006/relationships/image" Target="../media/image10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g"/><Relationship Id="rId13" Type="http://schemas.openxmlformats.org/officeDocument/2006/relationships/image" Target="../media/image127.jpg"/><Relationship Id="rId18" Type="http://schemas.openxmlformats.org/officeDocument/2006/relationships/image" Target="../media/image132.jpg"/><Relationship Id="rId3" Type="http://schemas.openxmlformats.org/officeDocument/2006/relationships/image" Target="../media/image117.png"/><Relationship Id="rId7" Type="http://schemas.openxmlformats.org/officeDocument/2006/relationships/image" Target="../media/image121.jpg"/><Relationship Id="rId12" Type="http://schemas.openxmlformats.org/officeDocument/2006/relationships/image" Target="../media/image126.jpg"/><Relationship Id="rId17" Type="http://schemas.openxmlformats.org/officeDocument/2006/relationships/image" Target="../media/image131.jpg"/><Relationship Id="rId2" Type="http://schemas.openxmlformats.org/officeDocument/2006/relationships/notesSlide" Target="../notesSlides/notesSlide80.xml"/><Relationship Id="rId16" Type="http://schemas.openxmlformats.org/officeDocument/2006/relationships/image" Target="../media/image130.jpg"/><Relationship Id="rId20" Type="http://schemas.openxmlformats.org/officeDocument/2006/relationships/image" Target="../media/image134.jp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20.jpg"/><Relationship Id="rId11" Type="http://schemas.openxmlformats.org/officeDocument/2006/relationships/image" Target="../media/image125.jpg"/><Relationship Id="rId5" Type="http://schemas.openxmlformats.org/officeDocument/2006/relationships/image" Target="../media/image119.jpg"/><Relationship Id="rId15" Type="http://schemas.openxmlformats.org/officeDocument/2006/relationships/image" Target="../media/image129.jpg"/><Relationship Id="rId10" Type="http://schemas.openxmlformats.org/officeDocument/2006/relationships/image" Target="../media/image124.jpg"/><Relationship Id="rId19" Type="http://schemas.openxmlformats.org/officeDocument/2006/relationships/image" Target="../media/image133.jpg"/><Relationship Id="rId4" Type="http://schemas.openxmlformats.org/officeDocument/2006/relationships/image" Target="../media/image118.jpg"/><Relationship Id="rId9" Type="http://schemas.openxmlformats.org/officeDocument/2006/relationships/image" Target="../media/image123.jpg"/><Relationship Id="rId14" Type="http://schemas.openxmlformats.org/officeDocument/2006/relationships/image" Target="../media/image128.jpg"/></Relationships>
</file>

<file path=ppt/slides/_rels/slide8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8.jpg"/><Relationship Id="rId21" Type="http://schemas.openxmlformats.org/officeDocument/2006/relationships/image" Target="../media/image153.jpg"/><Relationship Id="rId42" Type="http://schemas.openxmlformats.org/officeDocument/2006/relationships/image" Target="../media/image174.jpg"/><Relationship Id="rId47" Type="http://schemas.openxmlformats.org/officeDocument/2006/relationships/image" Target="../media/image179.jpg"/><Relationship Id="rId63" Type="http://schemas.openxmlformats.org/officeDocument/2006/relationships/image" Target="../media/image195.jpg"/><Relationship Id="rId68" Type="http://schemas.openxmlformats.org/officeDocument/2006/relationships/image" Target="../media/image200.jpg"/><Relationship Id="rId84" Type="http://schemas.openxmlformats.org/officeDocument/2006/relationships/image" Target="../media/image216.jpg"/><Relationship Id="rId89" Type="http://schemas.openxmlformats.org/officeDocument/2006/relationships/image" Target="../media/image221.jpg"/><Relationship Id="rId7" Type="http://schemas.openxmlformats.org/officeDocument/2006/relationships/image" Target="../media/image139.jpg"/><Relationship Id="rId71" Type="http://schemas.openxmlformats.org/officeDocument/2006/relationships/image" Target="../media/image203.jpg"/><Relationship Id="rId92" Type="http://schemas.openxmlformats.org/officeDocument/2006/relationships/image" Target="../media/image224.jpg"/><Relationship Id="rId2" Type="http://schemas.openxmlformats.org/officeDocument/2006/relationships/notesSlide" Target="../notesSlides/notesSlide81.xml"/><Relationship Id="rId16" Type="http://schemas.openxmlformats.org/officeDocument/2006/relationships/image" Target="../media/image148.jpg"/><Relationship Id="rId29" Type="http://schemas.openxmlformats.org/officeDocument/2006/relationships/image" Target="../media/image161.jpg"/><Relationship Id="rId11" Type="http://schemas.openxmlformats.org/officeDocument/2006/relationships/image" Target="../media/image143.jpg"/><Relationship Id="rId24" Type="http://schemas.openxmlformats.org/officeDocument/2006/relationships/image" Target="../media/image156.jpg"/><Relationship Id="rId32" Type="http://schemas.openxmlformats.org/officeDocument/2006/relationships/image" Target="../media/image164.jpg"/><Relationship Id="rId37" Type="http://schemas.openxmlformats.org/officeDocument/2006/relationships/image" Target="../media/image169.jpg"/><Relationship Id="rId40" Type="http://schemas.openxmlformats.org/officeDocument/2006/relationships/image" Target="../media/image172.jpg"/><Relationship Id="rId45" Type="http://schemas.openxmlformats.org/officeDocument/2006/relationships/image" Target="../media/image177.jpg"/><Relationship Id="rId53" Type="http://schemas.openxmlformats.org/officeDocument/2006/relationships/image" Target="../media/image185.jpg"/><Relationship Id="rId58" Type="http://schemas.openxmlformats.org/officeDocument/2006/relationships/image" Target="../media/image190.jpg"/><Relationship Id="rId66" Type="http://schemas.openxmlformats.org/officeDocument/2006/relationships/image" Target="../media/image198.jpg"/><Relationship Id="rId74" Type="http://schemas.openxmlformats.org/officeDocument/2006/relationships/image" Target="../media/image206.jpg"/><Relationship Id="rId79" Type="http://schemas.openxmlformats.org/officeDocument/2006/relationships/image" Target="../media/image211.jpg"/><Relationship Id="rId87" Type="http://schemas.openxmlformats.org/officeDocument/2006/relationships/image" Target="../media/image219.jpg"/><Relationship Id="rId102" Type="http://schemas.openxmlformats.org/officeDocument/2006/relationships/image" Target="../media/image234.jpg"/><Relationship Id="rId5" Type="http://schemas.openxmlformats.org/officeDocument/2006/relationships/image" Target="../media/image137.jpg"/><Relationship Id="rId61" Type="http://schemas.openxmlformats.org/officeDocument/2006/relationships/image" Target="../media/image193.jpg"/><Relationship Id="rId82" Type="http://schemas.openxmlformats.org/officeDocument/2006/relationships/image" Target="../media/image214.jpg"/><Relationship Id="rId90" Type="http://schemas.openxmlformats.org/officeDocument/2006/relationships/image" Target="../media/image222.jpg"/><Relationship Id="rId95" Type="http://schemas.openxmlformats.org/officeDocument/2006/relationships/image" Target="../media/image227.jpg"/><Relationship Id="rId19" Type="http://schemas.openxmlformats.org/officeDocument/2006/relationships/image" Target="../media/image151.jpg"/><Relationship Id="rId14" Type="http://schemas.openxmlformats.org/officeDocument/2006/relationships/image" Target="../media/image146.jpg"/><Relationship Id="rId22" Type="http://schemas.openxmlformats.org/officeDocument/2006/relationships/image" Target="../media/image154.jpg"/><Relationship Id="rId27" Type="http://schemas.openxmlformats.org/officeDocument/2006/relationships/image" Target="../media/image159.jpg"/><Relationship Id="rId30" Type="http://schemas.openxmlformats.org/officeDocument/2006/relationships/image" Target="../media/image162.jpg"/><Relationship Id="rId35" Type="http://schemas.openxmlformats.org/officeDocument/2006/relationships/image" Target="../media/image167.jpg"/><Relationship Id="rId43" Type="http://schemas.openxmlformats.org/officeDocument/2006/relationships/image" Target="../media/image175.jpg"/><Relationship Id="rId48" Type="http://schemas.openxmlformats.org/officeDocument/2006/relationships/image" Target="../media/image180.jpg"/><Relationship Id="rId56" Type="http://schemas.openxmlformats.org/officeDocument/2006/relationships/image" Target="../media/image188.jpg"/><Relationship Id="rId64" Type="http://schemas.openxmlformats.org/officeDocument/2006/relationships/image" Target="../media/image196.jpg"/><Relationship Id="rId69" Type="http://schemas.openxmlformats.org/officeDocument/2006/relationships/image" Target="../media/image201.jpg"/><Relationship Id="rId77" Type="http://schemas.openxmlformats.org/officeDocument/2006/relationships/image" Target="../media/image209.jpg"/><Relationship Id="rId100" Type="http://schemas.openxmlformats.org/officeDocument/2006/relationships/image" Target="../media/image232.jpg"/><Relationship Id="rId8" Type="http://schemas.openxmlformats.org/officeDocument/2006/relationships/image" Target="../media/image140.jpg"/><Relationship Id="rId51" Type="http://schemas.openxmlformats.org/officeDocument/2006/relationships/image" Target="../media/image183.jpg"/><Relationship Id="rId72" Type="http://schemas.openxmlformats.org/officeDocument/2006/relationships/image" Target="../media/image204.jpg"/><Relationship Id="rId80" Type="http://schemas.openxmlformats.org/officeDocument/2006/relationships/image" Target="../media/image212.jpg"/><Relationship Id="rId85" Type="http://schemas.openxmlformats.org/officeDocument/2006/relationships/image" Target="../media/image217.jpg"/><Relationship Id="rId93" Type="http://schemas.openxmlformats.org/officeDocument/2006/relationships/image" Target="../media/image225.jpg"/><Relationship Id="rId98" Type="http://schemas.openxmlformats.org/officeDocument/2006/relationships/image" Target="../media/image230.jpg"/><Relationship Id="rId3" Type="http://schemas.openxmlformats.org/officeDocument/2006/relationships/image" Target="../media/image135.jpg"/><Relationship Id="rId12" Type="http://schemas.openxmlformats.org/officeDocument/2006/relationships/image" Target="../media/image144.jpg"/><Relationship Id="rId17" Type="http://schemas.openxmlformats.org/officeDocument/2006/relationships/image" Target="../media/image149.jpg"/><Relationship Id="rId25" Type="http://schemas.openxmlformats.org/officeDocument/2006/relationships/image" Target="../media/image157.jpg"/><Relationship Id="rId33" Type="http://schemas.openxmlformats.org/officeDocument/2006/relationships/image" Target="../media/image165.jpg"/><Relationship Id="rId38" Type="http://schemas.openxmlformats.org/officeDocument/2006/relationships/image" Target="../media/image170.jpg"/><Relationship Id="rId46" Type="http://schemas.openxmlformats.org/officeDocument/2006/relationships/image" Target="../media/image178.jpg"/><Relationship Id="rId59" Type="http://schemas.openxmlformats.org/officeDocument/2006/relationships/image" Target="../media/image191.jpg"/><Relationship Id="rId67" Type="http://schemas.openxmlformats.org/officeDocument/2006/relationships/image" Target="../media/image199.jpg"/><Relationship Id="rId103" Type="http://schemas.openxmlformats.org/officeDocument/2006/relationships/image" Target="../media/image235.jpg"/><Relationship Id="rId20" Type="http://schemas.openxmlformats.org/officeDocument/2006/relationships/image" Target="../media/image152.jpg"/><Relationship Id="rId41" Type="http://schemas.openxmlformats.org/officeDocument/2006/relationships/image" Target="../media/image173.jpg"/><Relationship Id="rId54" Type="http://schemas.openxmlformats.org/officeDocument/2006/relationships/image" Target="../media/image186.jpg"/><Relationship Id="rId62" Type="http://schemas.openxmlformats.org/officeDocument/2006/relationships/image" Target="../media/image194.jpg"/><Relationship Id="rId70" Type="http://schemas.openxmlformats.org/officeDocument/2006/relationships/image" Target="../media/image202.jpg"/><Relationship Id="rId75" Type="http://schemas.openxmlformats.org/officeDocument/2006/relationships/image" Target="../media/image207.jpg"/><Relationship Id="rId83" Type="http://schemas.openxmlformats.org/officeDocument/2006/relationships/image" Target="../media/image215.jpg"/><Relationship Id="rId88" Type="http://schemas.openxmlformats.org/officeDocument/2006/relationships/image" Target="../media/image220.jpg"/><Relationship Id="rId91" Type="http://schemas.openxmlformats.org/officeDocument/2006/relationships/image" Target="../media/image223.jpg"/><Relationship Id="rId96" Type="http://schemas.openxmlformats.org/officeDocument/2006/relationships/image" Target="../media/image228.jp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38.jpg"/><Relationship Id="rId15" Type="http://schemas.openxmlformats.org/officeDocument/2006/relationships/image" Target="../media/image147.jpg"/><Relationship Id="rId23" Type="http://schemas.openxmlformats.org/officeDocument/2006/relationships/image" Target="../media/image155.jpg"/><Relationship Id="rId28" Type="http://schemas.openxmlformats.org/officeDocument/2006/relationships/image" Target="../media/image160.jpg"/><Relationship Id="rId36" Type="http://schemas.openxmlformats.org/officeDocument/2006/relationships/image" Target="../media/image168.jpg"/><Relationship Id="rId49" Type="http://schemas.openxmlformats.org/officeDocument/2006/relationships/image" Target="../media/image181.jpg"/><Relationship Id="rId57" Type="http://schemas.openxmlformats.org/officeDocument/2006/relationships/image" Target="../media/image189.jpg"/><Relationship Id="rId10" Type="http://schemas.openxmlformats.org/officeDocument/2006/relationships/image" Target="../media/image142.jpg"/><Relationship Id="rId31" Type="http://schemas.openxmlformats.org/officeDocument/2006/relationships/image" Target="../media/image163.jpg"/><Relationship Id="rId44" Type="http://schemas.openxmlformats.org/officeDocument/2006/relationships/image" Target="../media/image176.jpg"/><Relationship Id="rId52" Type="http://schemas.openxmlformats.org/officeDocument/2006/relationships/image" Target="../media/image184.jpg"/><Relationship Id="rId60" Type="http://schemas.openxmlformats.org/officeDocument/2006/relationships/image" Target="../media/image192.jpg"/><Relationship Id="rId65" Type="http://schemas.openxmlformats.org/officeDocument/2006/relationships/image" Target="../media/image197.jpg"/><Relationship Id="rId73" Type="http://schemas.openxmlformats.org/officeDocument/2006/relationships/image" Target="../media/image205.jpg"/><Relationship Id="rId78" Type="http://schemas.openxmlformats.org/officeDocument/2006/relationships/image" Target="../media/image210.jpg"/><Relationship Id="rId81" Type="http://schemas.openxmlformats.org/officeDocument/2006/relationships/image" Target="../media/image213.jpg"/><Relationship Id="rId86" Type="http://schemas.openxmlformats.org/officeDocument/2006/relationships/image" Target="../media/image218.jpg"/><Relationship Id="rId94" Type="http://schemas.openxmlformats.org/officeDocument/2006/relationships/image" Target="../media/image226.jpg"/><Relationship Id="rId99" Type="http://schemas.openxmlformats.org/officeDocument/2006/relationships/image" Target="../media/image231.jpg"/><Relationship Id="rId101" Type="http://schemas.openxmlformats.org/officeDocument/2006/relationships/image" Target="../media/image233.jpg"/><Relationship Id="rId4" Type="http://schemas.openxmlformats.org/officeDocument/2006/relationships/image" Target="../media/image136.jpg"/><Relationship Id="rId9" Type="http://schemas.openxmlformats.org/officeDocument/2006/relationships/image" Target="../media/image141.jpg"/><Relationship Id="rId13" Type="http://schemas.openxmlformats.org/officeDocument/2006/relationships/image" Target="../media/image145.jpg"/><Relationship Id="rId18" Type="http://schemas.openxmlformats.org/officeDocument/2006/relationships/image" Target="../media/image150.jpg"/><Relationship Id="rId39" Type="http://schemas.openxmlformats.org/officeDocument/2006/relationships/image" Target="../media/image171.jpg"/><Relationship Id="rId34" Type="http://schemas.openxmlformats.org/officeDocument/2006/relationships/image" Target="../media/image166.jpg"/><Relationship Id="rId50" Type="http://schemas.openxmlformats.org/officeDocument/2006/relationships/image" Target="../media/image182.jpg"/><Relationship Id="rId55" Type="http://schemas.openxmlformats.org/officeDocument/2006/relationships/image" Target="../media/image187.jpg"/><Relationship Id="rId76" Type="http://schemas.openxmlformats.org/officeDocument/2006/relationships/image" Target="../media/image208.jpg"/><Relationship Id="rId97" Type="http://schemas.openxmlformats.org/officeDocument/2006/relationships/image" Target="../media/image229.jpg"/><Relationship Id="rId104" Type="http://schemas.openxmlformats.org/officeDocument/2006/relationships/image" Target="../media/image236.jp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4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7" Type="http://schemas.openxmlformats.org/officeDocument/2006/relationships/image" Target="../media/image25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1.png"/><Relationship Id="rId5" Type="http://schemas.openxmlformats.org/officeDocument/2006/relationships/image" Target="../media/image250.png"/><Relationship Id="rId4" Type="http://schemas.openxmlformats.org/officeDocument/2006/relationships/image" Target="../media/image249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 txBox="1"/>
          <p:nvPr/>
        </p:nvSpPr>
        <p:spPr>
          <a:xfrm>
            <a:off x="215515" y="2023709"/>
            <a:ext cx="8712968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Deep Learning </a:t>
            </a:r>
          </a:p>
          <a:p>
            <a:pPr algn="ctr">
              <a:lnSpc>
                <a:spcPct val="130000"/>
              </a:lnSpc>
            </a:pPr>
            <a:r>
              <a:rPr lang="en-US" altLang="zh-CN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How it Works</a:t>
            </a:r>
            <a:endParaRPr lang="zh-CN" altLang="en-US" sz="3600" b="1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19562" y="4293096"/>
            <a:ext cx="350487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Liang Lin</a:t>
            </a:r>
          </a:p>
          <a:p>
            <a:pPr algn="ctr">
              <a:lnSpc>
                <a:spcPct val="150000"/>
              </a:lnSpc>
            </a:pP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Sun </a:t>
            </a:r>
            <a:r>
              <a:rPr lang="en-US" altLang="zh-CN" sz="2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Yat-sen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University</a:t>
            </a:r>
          </a:p>
        </p:txBody>
      </p:sp>
      <p:sp>
        <p:nvSpPr>
          <p:cNvPr id="15" name="日期占位符 14"/>
          <p:cNvSpPr>
            <a:spLocks noGrp="1"/>
          </p:cNvSpPr>
          <p:nvPr>
            <p:ph type="dt" sz="half" idx="10"/>
          </p:nvPr>
        </p:nvSpPr>
        <p:spPr>
          <a:xfrm>
            <a:off x="3505200" y="5994668"/>
            <a:ext cx="2133600" cy="288032"/>
          </a:xfrm>
        </p:spPr>
        <p:txBody>
          <a:bodyPr/>
          <a:lstStyle/>
          <a:p>
            <a:pPr algn="ctr"/>
            <a:fld id="{DB57A1BE-8E36-47F5-89D9-7FF8DE52A7C4}" type="datetime1">
              <a:rPr lang="zh-CN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pPr algn="ctr"/>
              <a:t>2018/5/15</a:t>
            </a:fld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951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"/>
          <p:cNvSpPr txBox="1"/>
          <p:nvPr/>
        </p:nvSpPr>
        <p:spPr>
          <a:xfrm>
            <a:off x="267418" y="112143"/>
            <a:ext cx="79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Convolutional Neural Networks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703" y="2824236"/>
            <a:ext cx="5388839" cy="2546162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3688922" y="1414756"/>
            <a:ext cx="5350899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n-US" altLang="zh-CN" sz="2400" dirty="0">
                <a:solidFill>
                  <a:srgbClr val="252525"/>
                </a:solidFill>
                <a:latin typeface="Times New Roman" pitchFamily="18" charset="0"/>
                <a:cs typeface="Times New Roman" pitchFamily="18" charset="0"/>
              </a:rPr>
              <a:t>Neurons of a convolutional layer (</a:t>
            </a:r>
            <a:r>
              <a:rPr lang="en-US" altLang="zh-CN" sz="2400" dirty="0">
                <a:solidFill>
                  <a:srgbClr val="00B0F0"/>
                </a:solidFill>
                <a:latin typeface="Times New Roman" pitchFamily="18" charset="0"/>
                <a:cs typeface="Times New Roman" pitchFamily="18" charset="0"/>
              </a:rPr>
              <a:t>blue</a:t>
            </a:r>
            <a:r>
              <a:rPr lang="en-US" altLang="zh-CN" sz="2400" dirty="0">
                <a:solidFill>
                  <a:srgbClr val="252525"/>
                </a:solidFill>
                <a:latin typeface="Times New Roman" pitchFamily="18" charset="0"/>
                <a:cs typeface="Times New Roman" pitchFamily="18" charset="0"/>
              </a:rPr>
              <a:t>), connected to their receptive field (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red</a:t>
            </a:r>
            <a:r>
              <a:rPr lang="en-US" altLang="zh-CN" sz="2400" dirty="0">
                <a:solidFill>
                  <a:srgbClr val="252525"/>
                </a:solidFill>
                <a:latin typeface="Times New Roman" pitchFamily="18" charset="0"/>
                <a:cs typeface="Times New Roman" pitchFamily="18" charset="0"/>
              </a:rPr>
              <a:t>).</a:t>
            </a:r>
            <a:endParaRPr lang="zh-CN" altLang="en-US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18" y="1081452"/>
            <a:ext cx="3114675" cy="5305425"/>
          </a:xfrm>
          <a:prstGeom prst="rect">
            <a:avLst/>
          </a:prstGeom>
        </p:spPr>
      </p:pic>
      <p:sp>
        <p:nvSpPr>
          <p:cNvPr id="20" name="文本框 20"/>
          <p:cNvSpPr txBox="1"/>
          <p:nvPr/>
        </p:nvSpPr>
        <p:spPr>
          <a:xfrm>
            <a:off x="267418" y="6412557"/>
            <a:ext cx="85573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figure is copied from Ian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Goodfellow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Yoshua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Aaron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Courville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Deep Learning, 2015</a:t>
            </a:r>
            <a:endParaRPr lang="zh-CN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184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100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7687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3384" y="2539839"/>
            <a:ext cx="79130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Structured Scene Parsing by Learning with Image Descriptions</a:t>
            </a:r>
          </a:p>
        </p:txBody>
      </p:sp>
    </p:spTree>
    <p:extLst>
      <p:ext uri="{BB962C8B-B14F-4D97-AF65-F5344CB8AC3E}">
        <p14:creationId xmlns:p14="http://schemas.microsoft.com/office/powerpoint/2010/main" val="1625210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101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-96207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Structured Scene Parsing by Learning 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Image Descriptions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: Complicated Scene Parsing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112812" y="1818487"/>
            <a:ext cx="2848308" cy="1358781"/>
          </a:xfrm>
          <a:prstGeom prst="rect">
            <a:avLst/>
          </a:prstGeom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Object Recognition and Localization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112812" y="3384513"/>
            <a:ext cx="2848308" cy="1358781"/>
          </a:xfrm>
          <a:prstGeom prst="rect">
            <a:avLst/>
          </a:prstGeom>
          <a:ln w="38100">
            <a:solidFill>
              <a:srgbClr val="00B05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Object Relationship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112812" y="4950539"/>
            <a:ext cx="2848308" cy="1358781"/>
          </a:xfrm>
          <a:prstGeom prst="rect">
            <a:avLst/>
          </a:prstGeom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Structured Configuration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18" y="1818487"/>
            <a:ext cx="5845394" cy="4490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5436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102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: Complicated Scene Parsing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3199" y="1500110"/>
            <a:ext cx="3854519" cy="445599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9216" y="1513306"/>
            <a:ext cx="4008815" cy="4248472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603305" y="3244334"/>
            <a:ext cx="1937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Structured 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130458" y="5202053"/>
            <a:ext cx="786750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Tahoma" pitchFamily="34" charset="0"/>
              </a:rPr>
              <a:t>Ambiguity of Scene Structure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multiple structured expressions of a scene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no unified evaluation criteria for Scene Structure</a:t>
            </a:r>
          </a:p>
        </p:txBody>
      </p:sp>
      <p:sp>
        <p:nvSpPr>
          <p:cNvPr id="16" name="文本框 1"/>
          <p:cNvSpPr txBox="1"/>
          <p:nvPr/>
        </p:nvSpPr>
        <p:spPr>
          <a:xfrm>
            <a:off x="267418" y="-96207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Structured Scene Parsing by Learning 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Image Descriptions</a:t>
            </a:r>
          </a:p>
        </p:txBody>
      </p:sp>
    </p:spTree>
    <p:extLst>
      <p:ext uri="{BB962C8B-B14F-4D97-AF65-F5344CB8AC3E}">
        <p14:creationId xmlns:p14="http://schemas.microsoft.com/office/powerpoint/2010/main" val="4084243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103</a:t>
            </a:fld>
            <a:r>
              <a:rPr lang="zh-CN" altLang="en-US" dirty="0">
                <a:solidFill>
                  <a:prstClr val="white">
                    <a:lumMod val="95000"/>
                  </a:prstClr>
                </a:solidFill>
              </a:rPr>
              <a:t> 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9632" y="2132775"/>
            <a:ext cx="6408712" cy="3435223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611560" y="1988759"/>
            <a:ext cx="7704856" cy="3579239"/>
          </a:xfrm>
          <a:prstGeom prst="roundRect">
            <a:avLst>
              <a:gd name="adj" fmla="val 8431"/>
            </a:avLst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endParaRPr lang="en-US" altLang="zh-CN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940152" y="5920735"/>
            <a:ext cx="2523624" cy="698919"/>
          </a:xfrm>
          <a:prstGeom prst="roundRect">
            <a:avLst>
              <a:gd name="adj" fmla="val 10677"/>
            </a:avLst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Scene Structure Information</a:t>
            </a:r>
          </a:p>
        </p:txBody>
      </p:sp>
      <p:sp>
        <p:nvSpPr>
          <p:cNvPr id="17" name="圆角矩形 16"/>
          <p:cNvSpPr/>
          <p:nvPr/>
        </p:nvSpPr>
        <p:spPr>
          <a:xfrm>
            <a:off x="611560" y="5920735"/>
            <a:ext cx="2376264" cy="698919"/>
          </a:xfrm>
          <a:prstGeom prst="roundRect">
            <a:avLst>
              <a:gd name="adj" fmla="val 10677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Scene Object Information</a:t>
            </a:r>
          </a:p>
        </p:txBody>
      </p:sp>
      <p:sp>
        <p:nvSpPr>
          <p:cNvPr id="18" name="圆角矩形 17"/>
          <p:cNvSpPr/>
          <p:nvPr/>
        </p:nvSpPr>
        <p:spPr>
          <a:xfrm>
            <a:off x="3275856" y="5920735"/>
            <a:ext cx="2376264" cy="698919"/>
          </a:xfrm>
          <a:prstGeom prst="roundRect">
            <a:avLst>
              <a:gd name="adj" fmla="val 10677"/>
            </a:avLst>
          </a:prstGeom>
          <a:noFill/>
          <a:ln w="381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Scene Object Information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1403648" y="3223475"/>
            <a:ext cx="576064" cy="698919"/>
          </a:xfrm>
          <a:prstGeom prst="roundRect">
            <a:avLst>
              <a:gd name="adj" fmla="val 10677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zh-CN" sz="2000" b="1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3059832" y="3464922"/>
            <a:ext cx="576064" cy="698919"/>
          </a:xfrm>
          <a:prstGeom prst="roundRect">
            <a:avLst>
              <a:gd name="adj" fmla="val 10677"/>
            </a:avLst>
          </a:prstGeom>
          <a:noFill/>
          <a:ln w="38100">
            <a:solidFill>
              <a:schemeClr val="accent6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zh-CN" sz="2000" b="1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 Unicode MS" panose="020B0604020202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4860032" y="3716951"/>
            <a:ext cx="792088" cy="698919"/>
          </a:xfrm>
          <a:prstGeom prst="roundRect">
            <a:avLst>
              <a:gd name="adj" fmla="val 10677"/>
            </a:avLst>
          </a:prstGeom>
          <a:noFill/>
          <a:ln w="381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zh-CN" sz="2000" b="1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 Unicode MS" panose="020B0604020202020204" pitchFamily="34" charset="-122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>
            <a:off x="4463988" y="4437031"/>
            <a:ext cx="786953" cy="1548000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endCxn id="16" idx="0"/>
          </p:cNvCxnSpPr>
          <p:nvPr/>
        </p:nvCxnSpPr>
        <p:spPr>
          <a:xfrm>
            <a:off x="6570152" y="5626129"/>
            <a:ext cx="631812" cy="2946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endCxn id="17" idx="0"/>
          </p:cNvCxnSpPr>
          <p:nvPr/>
        </p:nvCxnSpPr>
        <p:spPr>
          <a:xfrm>
            <a:off x="1597849" y="3713685"/>
            <a:ext cx="201843" cy="220705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20" idx="2"/>
            <a:endCxn id="17" idx="0"/>
          </p:cNvCxnSpPr>
          <p:nvPr/>
        </p:nvCxnSpPr>
        <p:spPr>
          <a:xfrm flipH="1">
            <a:off x="1799692" y="4163841"/>
            <a:ext cx="1548172" cy="1756894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759818" y="1448375"/>
            <a:ext cx="66966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Descriptions: Rich Content Information</a:t>
            </a:r>
          </a:p>
        </p:txBody>
      </p:sp>
      <p:sp>
        <p:nvSpPr>
          <p:cNvPr id="28" name="文本框 1"/>
          <p:cNvSpPr txBox="1"/>
          <p:nvPr/>
        </p:nvSpPr>
        <p:spPr>
          <a:xfrm>
            <a:off x="267418" y="-96207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Structured Scene Parsing by Learning 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Image Descriptions</a:t>
            </a:r>
          </a:p>
        </p:txBody>
      </p:sp>
    </p:spTree>
    <p:extLst>
      <p:ext uri="{BB962C8B-B14F-4D97-AF65-F5344CB8AC3E}">
        <p14:creationId xmlns:p14="http://schemas.microsoft.com/office/powerpoint/2010/main" val="124604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104</a:t>
            </a:fld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235" y="1648038"/>
            <a:ext cx="8642672" cy="3254794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34" y="5085184"/>
            <a:ext cx="1187233" cy="1607206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94381" y="5687429"/>
            <a:ext cx="1299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Input</a:t>
            </a:r>
          </a:p>
        </p:txBody>
      </p:sp>
      <p:sp>
        <p:nvSpPr>
          <p:cNvPr id="31" name="矩形 30"/>
          <p:cNvSpPr/>
          <p:nvPr/>
        </p:nvSpPr>
        <p:spPr>
          <a:xfrm>
            <a:off x="2247269" y="5069730"/>
            <a:ext cx="26759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CNN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r>
              <a:rPr lang="en-US" altLang="zh-CN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 Location </a:t>
            </a:r>
          </a:p>
        </p:txBody>
      </p:sp>
      <p:sp>
        <p:nvSpPr>
          <p:cNvPr id="32" name="矩形 31"/>
          <p:cNvSpPr/>
          <p:nvPr/>
        </p:nvSpPr>
        <p:spPr>
          <a:xfrm>
            <a:off x="4988666" y="5069730"/>
            <a:ext cx="4028860" cy="13849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RNN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 Relationship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Structured Configuration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6811" y="1921222"/>
            <a:ext cx="1511337" cy="3695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845" y="1893277"/>
            <a:ext cx="1470616" cy="397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09530" y="1921222"/>
            <a:ext cx="212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807765" y="1921222"/>
            <a:ext cx="2126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592" y="2599309"/>
            <a:ext cx="418528" cy="412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192" y="2618803"/>
            <a:ext cx="418528" cy="412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308229" y="2574310"/>
            <a:ext cx="6480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247269" y="2797746"/>
            <a:ext cx="6480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Bike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809152" y="2586947"/>
            <a:ext cx="6480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951392" y="2779987"/>
            <a:ext cx="8484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956" y="4284449"/>
            <a:ext cx="1117283" cy="29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479876" y="4264129"/>
            <a:ext cx="16349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multi-scale feature</a:t>
            </a:r>
            <a:endParaRPr lang="zh-CN" altLang="en-US" sz="11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415" y="2726435"/>
            <a:ext cx="119405" cy="139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696" y="3682048"/>
            <a:ext cx="360784" cy="117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138" y="4090988"/>
            <a:ext cx="337398" cy="1152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5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418" y="3799840"/>
            <a:ext cx="38322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" name="Picture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07" y="2510747"/>
            <a:ext cx="25987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TextBox 44"/>
          <p:cNvSpPr txBox="1"/>
          <p:nvPr/>
        </p:nvSpPr>
        <p:spPr>
          <a:xfrm>
            <a:off x="5623313" y="2653029"/>
            <a:ext cx="6480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647616" y="3555090"/>
            <a:ext cx="6480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Bike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170285" y="4017090"/>
            <a:ext cx="64809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</a:t>
            </a:r>
            <a:endParaRPr lang="zh-CN" alt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335997" y="2525438"/>
            <a:ext cx="10220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Ride</a:t>
            </a:r>
            <a:endParaRPr lang="zh-CN" altLang="en-US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038624" y="3767097"/>
            <a:ext cx="102203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Front Of</a:t>
            </a:r>
            <a:endParaRPr lang="zh-CN" altLang="en-US" sz="105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1"/>
          <p:cNvSpPr txBox="1"/>
          <p:nvPr/>
        </p:nvSpPr>
        <p:spPr>
          <a:xfrm>
            <a:off x="267418" y="-96207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Structured Scene Parsing by Learning 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Image Descriptions</a:t>
            </a:r>
          </a:p>
        </p:txBody>
      </p:sp>
    </p:spTree>
    <p:extLst>
      <p:ext uri="{BB962C8B-B14F-4D97-AF65-F5344CB8AC3E}">
        <p14:creationId xmlns:p14="http://schemas.microsoft.com/office/powerpoint/2010/main" val="338659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105</a:t>
            </a:fld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 Basic Architecture  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09" y="1730530"/>
            <a:ext cx="81153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文本框 1"/>
          <p:cNvSpPr txBox="1"/>
          <p:nvPr/>
        </p:nvSpPr>
        <p:spPr>
          <a:xfrm>
            <a:off x="267418" y="-96207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Structured Scene Parsing by Learning 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Image Descriptions</a:t>
            </a:r>
          </a:p>
        </p:txBody>
      </p:sp>
    </p:spTree>
    <p:extLst>
      <p:ext uri="{BB962C8B-B14F-4D97-AF65-F5344CB8AC3E}">
        <p14:creationId xmlns:p14="http://schemas.microsoft.com/office/powerpoint/2010/main" val="213493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106</a:t>
            </a:fld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Descriptions Preprocessing  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05503" y="2072094"/>
            <a:ext cx="382858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Irrelevant Vocabulary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Adjectives, Adverbs, </a:t>
            </a:r>
            <a:r>
              <a:rPr lang="en-US" altLang="zh-CN" sz="2000" dirty="0" err="1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etc</a:t>
            </a:r>
            <a:endParaRPr lang="en-US" altLang="zh-CN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Object Name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Multi-names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Irrelevant Object 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Useless Relationship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Undefined Relationship</a:t>
            </a:r>
            <a:endParaRPr lang="zh-CN" altLang="en-US" sz="2000" dirty="0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312" y="1620078"/>
            <a:ext cx="1266306" cy="53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312" y="5872026"/>
            <a:ext cx="779288" cy="53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928" y="3245327"/>
            <a:ext cx="6840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298" y="5045526"/>
            <a:ext cx="119966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703" y="1681608"/>
            <a:ext cx="5314755" cy="4855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6234893" y="6053835"/>
            <a:ext cx="216673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Syntax Tree</a:t>
            </a:r>
            <a:endParaRPr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07312" y="1620078"/>
            <a:ext cx="2166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Constructing  Syntax Tree</a:t>
            </a:r>
            <a:endParaRPr lang="zh-CN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267418" y="-96207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Structured Scene Parsing by Learning 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Image Descriptions</a:t>
            </a:r>
          </a:p>
        </p:txBody>
      </p:sp>
    </p:spTree>
    <p:extLst>
      <p:ext uri="{BB962C8B-B14F-4D97-AF65-F5344CB8AC3E}">
        <p14:creationId xmlns:p14="http://schemas.microsoft.com/office/powerpoint/2010/main" val="365151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107</a:t>
            </a:fld>
            <a:r>
              <a:rPr lang="zh-CN" altLang="en-US" dirty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312" y="1709529"/>
            <a:ext cx="1266306" cy="53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7312" y="5961477"/>
            <a:ext cx="779288" cy="536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928" y="3334778"/>
            <a:ext cx="68403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298" y="5134977"/>
            <a:ext cx="1199667" cy="28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232" y="1987344"/>
            <a:ext cx="1435935" cy="1076951"/>
          </a:xfrm>
          <a:prstGeom prst="rect">
            <a:avLst/>
          </a:prstGeom>
        </p:spPr>
      </p:pic>
      <p:cxnSp>
        <p:nvCxnSpPr>
          <p:cNvPr id="28" name="直接箭头连接符 27"/>
          <p:cNvCxnSpPr/>
          <p:nvPr/>
        </p:nvCxnSpPr>
        <p:spPr>
          <a:xfrm flipV="1">
            <a:off x="1761303" y="2525820"/>
            <a:ext cx="426512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404834" y="2539495"/>
            <a:ext cx="431239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22" y="3456415"/>
            <a:ext cx="1587354" cy="959701"/>
          </a:xfrm>
          <a:prstGeom prst="rect">
            <a:avLst/>
          </a:prstGeom>
        </p:spPr>
      </p:pic>
      <p:cxnSp>
        <p:nvCxnSpPr>
          <p:cNvPr id="31" name="肘形连接符 30"/>
          <p:cNvCxnSpPr>
            <a:stCxn id="30" idx="3"/>
            <a:endCxn id="37" idx="4"/>
          </p:cNvCxnSpPr>
          <p:nvPr/>
        </p:nvCxnSpPr>
        <p:spPr>
          <a:xfrm flipV="1">
            <a:off x="1751876" y="2730688"/>
            <a:ext cx="2291601" cy="1205578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8844" y="3500168"/>
            <a:ext cx="414339" cy="44968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6761" y="3497983"/>
            <a:ext cx="314655" cy="419539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778" y="3511227"/>
            <a:ext cx="342610" cy="486968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6802" y="3497983"/>
            <a:ext cx="374044" cy="330347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76" y="3511227"/>
            <a:ext cx="482149" cy="480558"/>
          </a:xfrm>
          <a:prstGeom prst="rect">
            <a:avLst/>
          </a:prstGeom>
        </p:spPr>
      </p:pic>
      <p:sp>
        <p:nvSpPr>
          <p:cNvPr id="37" name="流程图: 汇总连接 36"/>
          <p:cNvSpPr/>
          <p:nvPr/>
        </p:nvSpPr>
        <p:spPr>
          <a:xfrm>
            <a:off x="3852284" y="2348302"/>
            <a:ext cx="382386" cy="382386"/>
          </a:xfrm>
          <a:prstGeom prst="flowChartSummingJunctio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/>
          <p:cNvCxnSpPr/>
          <p:nvPr/>
        </p:nvCxnSpPr>
        <p:spPr>
          <a:xfrm>
            <a:off x="4268995" y="2539495"/>
            <a:ext cx="37501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endCxn id="36" idx="0"/>
          </p:cNvCxnSpPr>
          <p:nvPr/>
        </p:nvCxnSpPr>
        <p:spPr>
          <a:xfrm flipH="1">
            <a:off x="4597051" y="3060079"/>
            <a:ext cx="819385" cy="4511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endCxn id="35" idx="0"/>
          </p:cNvCxnSpPr>
          <p:nvPr/>
        </p:nvCxnSpPr>
        <p:spPr>
          <a:xfrm>
            <a:off x="5416436" y="3060079"/>
            <a:ext cx="27388" cy="437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endCxn id="32" idx="0"/>
          </p:cNvCxnSpPr>
          <p:nvPr/>
        </p:nvCxnSpPr>
        <p:spPr>
          <a:xfrm>
            <a:off x="5416436" y="3060079"/>
            <a:ext cx="469578" cy="44008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endCxn id="33" idx="0"/>
          </p:cNvCxnSpPr>
          <p:nvPr/>
        </p:nvCxnSpPr>
        <p:spPr>
          <a:xfrm flipH="1">
            <a:off x="5024089" y="3060079"/>
            <a:ext cx="392347" cy="43790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>
            <a:endCxn id="34" idx="0"/>
          </p:cNvCxnSpPr>
          <p:nvPr/>
        </p:nvCxnSpPr>
        <p:spPr>
          <a:xfrm>
            <a:off x="5416436" y="3060079"/>
            <a:ext cx="920647" cy="4511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7414507" y="1789748"/>
            <a:ext cx="1239688" cy="10031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 Label Loss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/>
          <p:nvPr/>
        </p:nvCxnSpPr>
        <p:spPr>
          <a:xfrm>
            <a:off x="6297689" y="2519590"/>
            <a:ext cx="99443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7538604" y="4924009"/>
            <a:ext cx="1239688" cy="10031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Scene Structure Loss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流程图: 或者 46"/>
          <p:cNvSpPr/>
          <p:nvPr/>
        </p:nvSpPr>
        <p:spPr>
          <a:xfrm>
            <a:off x="7835052" y="3717763"/>
            <a:ext cx="398597" cy="398597"/>
          </a:xfrm>
          <a:prstGeom prst="flowChartOr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/>
          <p:cNvCxnSpPr/>
          <p:nvPr/>
        </p:nvCxnSpPr>
        <p:spPr>
          <a:xfrm>
            <a:off x="8034351" y="2919847"/>
            <a:ext cx="0" cy="7183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V="1">
            <a:off x="8034352" y="4242856"/>
            <a:ext cx="0" cy="5963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/>
          <p:cNvCxnSpPr>
            <a:stCxn id="30" idx="2"/>
          </p:cNvCxnSpPr>
          <p:nvPr/>
        </p:nvCxnSpPr>
        <p:spPr>
          <a:xfrm rot="16200000" flipH="1">
            <a:off x="1869888" y="3504427"/>
            <a:ext cx="1054496" cy="2877874"/>
          </a:xfrm>
          <a:prstGeom prst="bentConnector2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7203667" y="5460151"/>
            <a:ext cx="246484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图片 5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427" y="1989365"/>
            <a:ext cx="1435935" cy="1076951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22" y="3454392"/>
            <a:ext cx="1587354" cy="959701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4522" y="3456413"/>
            <a:ext cx="1587354" cy="959701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8844" y="3511739"/>
            <a:ext cx="414339" cy="449686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66761" y="3509554"/>
            <a:ext cx="314655" cy="419539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5778" y="3522798"/>
            <a:ext cx="342610" cy="486968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6802" y="3509554"/>
            <a:ext cx="374044" cy="330347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55976" y="3522798"/>
            <a:ext cx="482149" cy="480558"/>
          </a:xfrm>
          <a:prstGeom prst="rect">
            <a:avLst/>
          </a:prstGeom>
        </p:spPr>
      </p:pic>
      <p:sp>
        <p:nvSpPr>
          <p:cNvPr id="60" name="圆角矩形 59"/>
          <p:cNvSpPr/>
          <p:nvPr/>
        </p:nvSpPr>
        <p:spPr>
          <a:xfrm>
            <a:off x="2261809" y="1985716"/>
            <a:ext cx="1099824" cy="1074363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1" name="组合 60"/>
          <p:cNvGrpSpPr/>
          <p:nvPr/>
        </p:nvGrpSpPr>
        <p:grpSpPr>
          <a:xfrm>
            <a:off x="3925326" y="4306321"/>
            <a:ext cx="3189888" cy="2349795"/>
            <a:chOff x="6718387" y="4508205"/>
            <a:chExt cx="3189888" cy="2349795"/>
          </a:xfrm>
        </p:grpSpPr>
        <p:pic>
          <p:nvPicPr>
            <p:cNvPr id="62" name="图片 61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88550" y="4594039"/>
              <a:ext cx="3046801" cy="1545187"/>
            </a:xfrm>
            <a:prstGeom prst="rect">
              <a:avLst/>
            </a:prstGeom>
          </p:spPr>
        </p:pic>
        <p:sp>
          <p:nvSpPr>
            <p:cNvPr id="63" name="圆角矩形 62"/>
            <p:cNvSpPr/>
            <p:nvPr/>
          </p:nvSpPr>
          <p:spPr>
            <a:xfrm>
              <a:off x="6718387" y="4508205"/>
              <a:ext cx="3189888" cy="2349795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文本框 127"/>
            <p:cNvSpPr txBox="1"/>
            <p:nvPr/>
          </p:nvSpPr>
          <p:spPr>
            <a:xfrm>
              <a:off x="9101078" y="4662069"/>
              <a:ext cx="6848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RNN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65" name="文本框 128"/>
          <p:cNvSpPr txBox="1"/>
          <p:nvPr/>
        </p:nvSpPr>
        <p:spPr>
          <a:xfrm>
            <a:off x="3597098" y="2038758"/>
            <a:ext cx="898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/>
              <a:t>inference</a:t>
            </a:r>
            <a:endParaRPr lang="zh-CN" altLang="en-US" sz="1400" dirty="0"/>
          </a:p>
        </p:txBody>
      </p:sp>
      <p:sp>
        <p:nvSpPr>
          <p:cNvPr id="66" name="文本框 129"/>
          <p:cNvSpPr txBox="1"/>
          <p:nvPr/>
        </p:nvSpPr>
        <p:spPr>
          <a:xfrm>
            <a:off x="7239217" y="3751506"/>
            <a:ext cx="6832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653" y="1986599"/>
            <a:ext cx="1435935" cy="1076952"/>
          </a:xfrm>
          <a:prstGeom prst="rect">
            <a:avLst/>
          </a:prstGeom>
        </p:spPr>
      </p:pic>
      <p:cxnSp>
        <p:nvCxnSpPr>
          <p:cNvPr id="68" name="直接箭头连接符 67"/>
          <p:cNvCxnSpPr/>
          <p:nvPr/>
        </p:nvCxnSpPr>
        <p:spPr>
          <a:xfrm flipH="1">
            <a:off x="6306223" y="2293132"/>
            <a:ext cx="10027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/>
          <p:nvPr/>
        </p:nvCxnSpPr>
        <p:spPr>
          <a:xfrm flipH="1">
            <a:off x="7180995" y="5890912"/>
            <a:ext cx="2335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 flipV="1">
            <a:off x="6608655" y="2730688"/>
            <a:ext cx="0" cy="12191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H="1">
            <a:off x="2261808" y="1652778"/>
            <a:ext cx="275133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矩形 71"/>
          <p:cNvSpPr/>
          <p:nvPr/>
        </p:nvSpPr>
        <p:spPr>
          <a:xfrm>
            <a:off x="2379634" y="2262756"/>
            <a:ext cx="8538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文本框 1"/>
          <p:cNvSpPr txBox="1"/>
          <p:nvPr/>
        </p:nvSpPr>
        <p:spPr>
          <a:xfrm>
            <a:off x="267418" y="-96207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Structured Scene Parsing by Learning 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Image Descriptions</a:t>
            </a:r>
          </a:p>
        </p:txBody>
      </p:sp>
    </p:spTree>
    <p:extLst>
      <p:ext uri="{BB962C8B-B14F-4D97-AF65-F5344CB8AC3E}">
        <p14:creationId xmlns:p14="http://schemas.microsoft.com/office/powerpoint/2010/main" val="350352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4.07407E-6 L 0.38333 0.0018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167" y="9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0.38802 3.33333E-6 L 0.38672 -0.20093 " pathEditMode="relative" rAng="0" ptsTypes="AAA">
                                      <p:cBhvr>
                                        <p:cTn id="1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01" y="-1004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8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375E-6 4.07407E-6 L 0.13633 0.00486 " pathEditMode="relative" rAng="0" ptsTypes="AA">
                                      <p:cBhvr>
                                        <p:cTn id="40" dur="9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810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85185E-6 L 0.00117 0.21991 L 0.51419 0.22222 " pathEditMode="relative" rAng="0" ptsTypes="AAA">
                                      <p:cBhvr>
                                        <p:cTn id="8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703" y="11111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33333E-6 L -0.02279 0.34051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17014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3.33333E-6 L -0.00182 0.33125 " pathEditMode="relative" rAng="0" ptsTypes="AA">
                                      <p:cBhvr>
                                        <p:cTn id="11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16551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4.81481E-6 L 0.01341 0.32824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" y="16412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0.02084 0.36783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2" y="18380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3.7037E-7 L 0.03907 0.35694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3" y="1784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000"/>
                            </p:stCondLst>
                            <p:childTnLst>
                              <p:par>
                                <p:cTn id="1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250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500"/>
                            </p:stCondLst>
                            <p:childTnLst>
                              <p:par>
                                <p:cTn id="1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500"/>
                            </p:stCondLst>
                            <p:childTnLst>
                              <p:par>
                                <p:cTn id="1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4" grpId="0" animBg="1"/>
      <p:bldP spid="46" grpId="0" animBg="1"/>
      <p:bldP spid="47" grpId="0" animBg="1"/>
      <p:bldP spid="65" grpId="0"/>
      <p:bldP spid="66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531" y="4027041"/>
            <a:ext cx="6127056" cy="2761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014" y="1551047"/>
            <a:ext cx="6179047" cy="239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文本框 1"/>
          <p:cNvSpPr txBox="1"/>
          <p:nvPr/>
        </p:nvSpPr>
        <p:spPr>
          <a:xfrm>
            <a:off x="267418" y="-96207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Structured Scene Parsing by Learning 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Image Descriptions</a:t>
            </a:r>
          </a:p>
        </p:txBody>
      </p:sp>
    </p:spTree>
    <p:extLst>
      <p:ext uri="{BB962C8B-B14F-4D97-AF65-F5344CB8AC3E}">
        <p14:creationId xmlns:p14="http://schemas.microsoft.com/office/powerpoint/2010/main" val="384327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109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7687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3384" y="2539839"/>
            <a:ext cx="79130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Knowledge-Guided Recurrent Neural Network Learning for </a:t>
            </a:r>
          </a:p>
          <a:p>
            <a:pPr algn="ctr"/>
            <a:r>
              <a:rPr kumimoji="1" lang="en-US" altLang="zh-CN" sz="4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Task-oriented Action Prediction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852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1"/>
          <p:cNvSpPr txBox="1"/>
          <p:nvPr/>
        </p:nvSpPr>
        <p:spPr>
          <a:xfrm>
            <a:off x="267418" y="110435"/>
            <a:ext cx="79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Revolution of Depth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58325" y="4510092"/>
            <a:ext cx="762314" cy="128814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966" y="3597351"/>
            <a:ext cx="1077913" cy="221524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5796" y="765251"/>
            <a:ext cx="1173163" cy="5047342"/>
          </a:xfrm>
          <a:prstGeom prst="rect">
            <a:avLst/>
          </a:prstGeom>
        </p:spPr>
      </p:pic>
      <p:sp>
        <p:nvSpPr>
          <p:cNvPr id="12" name="AutoShape 2" descr="https://timgsa.baidu.com/timg?image&amp;quality=80&amp;size=b9999_10000&amp;sec=1492189431302&amp;di=fcf47c842c99ed05f36f4c108d309f60&amp;imgtype=0&amp;src=http%3A%2F%2Fimgtec.eetrend.com%2Fsites%2Fimgtec.eetrend.com%2Ffiles%2F201608%2Fblog%2F8558-22519-1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5719" y="5798234"/>
            <a:ext cx="1787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 layers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4" name="文本框 16"/>
          <p:cNvSpPr txBox="1"/>
          <p:nvPr/>
        </p:nvSpPr>
        <p:spPr>
          <a:xfrm>
            <a:off x="2433244" y="5798234"/>
            <a:ext cx="1787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VGG</a:t>
            </a: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 layers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文本框 17"/>
          <p:cNvSpPr txBox="1"/>
          <p:nvPr/>
        </p:nvSpPr>
        <p:spPr>
          <a:xfrm>
            <a:off x="6708614" y="5903257"/>
            <a:ext cx="1787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152 layers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rot="16200000">
            <a:off x="3559417" y="3302181"/>
            <a:ext cx="3855842" cy="113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文本框 16"/>
          <p:cNvSpPr txBox="1"/>
          <p:nvPr/>
        </p:nvSpPr>
        <p:spPr>
          <a:xfrm>
            <a:off x="4602784" y="5865717"/>
            <a:ext cx="1787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5" name="矩形 24"/>
          <p:cNvSpPr/>
          <p:nvPr/>
        </p:nvSpPr>
        <p:spPr>
          <a:xfrm>
            <a:off x="263600" y="998062"/>
            <a:ext cx="5350899" cy="120032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252525"/>
                </a:solidFill>
                <a:latin typeface="Times New Roman" pitchFamily="18" charset="0"/>
                <a:cs typeface="Times New Roman" pitchFamily="18" charset="0"/>
              </a:rPr>
              <a:t>Going Deeper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252525"/>
                </a:solidFill>
                <a:latin typeface="Times New Roman" pitchFamily="18" charset="0"/>
                <a:cs typeface="Times New Roman" pitchFamily="18" charset="0"/>
              </a:rPr>
              <a:t>Skip Connection:  Inception , Residual</a:t>
            </a:r>
          </a:p>
        </p:txBody>
      </p:sp>
    </p:spTree>
    <p:extLst>
      <p:ext uri="{BB962C8B-B14F-4D97-AF65-F5344CB8AC3E}">
        <p14:creationId xmlns:p14="http://schemas.microsoft.com/office/powerpoint/2010/main" val="3971635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110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8429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Task-Oriented Action Prediction</a:t>
            </a:r>
            <a:endParaRPr lang="en-US" altLang="zh-CN" sz="3200" b="1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2"/>
          <p:cNvSpPr txBox="1"/>
          <p:nvPr/>
        </p:nvSpPr>
        <p:spPr>
          <a:xfrm>
            <a:off x="267418" y="1404033"/>
            <a:ext cx="893093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There exists large semantic gap between image and action 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sequence of daily tasks.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Predicting action sequences from image requires large  </a:t>
            </a: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amounts of data for covering semantic space.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25" y="3434657"/>
            <a:ext cx="3467282" cy="2969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246" y="3984683"/>
            <a:ext cx="21494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171" y="3984683"/>
            <a:ext cx="215741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右箭头 2"/>
          <p:cNvSpPr/>
          <p:nvPr/>
        </p:nvSpPr>
        <p:spPr>
          <a:xfrm>
            <a:off x="3819641" y="4770438"/>
            <a:ext cx="512073" cy="2529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421525" y="3434657"/>
            <a:ext cx="4572000" cy="296935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707525" y="3541854"/>
            <a:ext cx="214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04246" y="3551778"/>
            <a:ext cx="2149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Solution 1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63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111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8429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Task-Oriented Action Prediction</a:t>
            </a:r>
            <a:endParaRPr lang="en-US" altLang="zh-CN" sz="3200" b="1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4"/>
          <p:cNvSpPr txBox="1"/>
          <p:nvPr/>
        </p:nvSpPr>
        <p:spPr>
          <a:xfrm>
            <a:off x="267418" y="1451876"/>
            <a:ext cx="870322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Fill the semantic gap by introducing a knowledge representation, i.e., the temporal And-Or graph.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 the knowledge representation on a small number of  labeled data and utilize it to automatically generate more training samples from unlabeled data.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43" y="3539419"/>
            <a:ext cx="8625997" cy="274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417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112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8429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Task-Oriented Action Prediction</a:t>
            </a:r>
            <a:endParaRPr lang="en-US" altLang="zh-CN" sz="3200" b="1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5"/>
          <p:cNvSpPr txBox="1"/>
          <p:nvPr/>
        </p:nvSpPr>
        <p:spPr>
          <a:xfrm>
            <a:off x="172771" y="1657709"/>
            <a:ext cx="41134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AOG knowledge representation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generate more training samples.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 LSTM model for action prediction.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5957" y="913967"/>
            <a:ext cx="4005599" cy="2281670"/>
          </a:xfrm>
          <a:prstGeom prst="rect">
            <a:avLst/>
          </a:prstGeom>
        </p:spPr>
      </p:pic>
      <p:cxnSp>
        <p:nvCxnSpPr>
          <p:cNvPr id="13" name="直接连接符 12"/>
          <p:cNvCxnSpPr/>
          <p:nvPr/>
        </p:nvCxnSpPr>
        <p:spPr>
          <a:xfrm>
            <a:off x="4374743" y="3325777"/>
            <a:ext cx="4680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5957" y="3455918"/>
            <a:ext cx="4357572" cy="1681162"/>
          </a:xfrm>
          <a:prstGeom prst="rect">
            <a:avLst/>
          </a:prstGeom>
        </p:spPr>
      </p:pic>
      <p:cxnSp>
        <p:nvCxnSpPr>
          <p:cNvPr id="15" name="直接连接符 14"/>
          <p:cNvCxnSpPr/>
          <p:nvPr/>
        </p:nvCxnSpPr>
        <p:spPr>
          <a:xfrm>
            <a:off x="4374743" y="5278402"/>
            <a:ext cx="4680000" cy="0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5957" y="5419725"/>
            <a:ext cx="4319753" cy="126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6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1" y="4278249"/>
            <a:ext cx="9059762" cy="1516264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113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8429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Task-Oriented Action Prediction</a:t>
            </a:r>
            <a:endParaRPr lang="en-US" altLang="zh-CN" sz="3200" b="1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5781" y="1702218"/>
            <a:ext cx="90597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1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accuracy of the primitive action and object.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66533" y="4049508"/>
            <a:ext cx="893900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 2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accuracy of the completing sequence.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81" y="1972704"/>
            <a:ext cx="9077265" cy="173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25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114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8429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Task-Oriented Action Prediction</a:t>
            </a:r>
            <a:endParaRPr lang="en-US" altLang="zh-CN" sz="3200" b="1" dirty="0">
              <a:latin typeface="Times New Roman" panose="02020603050405020304" pitchFamily="18" charset="0"/>
              <a:ea typeface="宋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266" name="Picture 2" descr="D:\文档\林倞\清华talk\10K_Award_Poster-mini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023" y="858778"/>
            <a:ext cx="4572000" cy="591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082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115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9" y="112143"/>
            <a:ext cx="3614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7964" y="1586272"/>
            <a:ext cx="647700" cy="64770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3824" y="1592916"/>
            <a:ext cx="5798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O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verview 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37964" y="2566594"/>
            <a:ext cx="647700" cy="64770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16010" y="3546916"/>
            <a:ext cx="647700" cy="64770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7964" y="4527238"/>
            <a:ext cx="647700" cy="6477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88160" y="2592813"/>
            <a:ext cx="7470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does Deep Learning Work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488158" y="3578378"/>
            <a:ext cx="8604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488159" y="4574272"/>
            <a:ext cx="5248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Future of Work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486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8"/>
          <p:cNvSpPr txBox="1"/>
          <p:nvPr/>
        </p:nvSpPr>
        <p:spPr>
          <a:xfrm>
            <a:off x="35325" y="197784"/>
            <a:ext cx="7682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Shortcoming of DL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Technology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内容占位符 2"/>
          <p:cNvSpPr txBox="1">
            <a:spLocks/>
          </p:cNvSpPr>
          <p:nvPr/>
        </p:nvSpPr>
        <p:spPr>
          <a:xfrm>
            <a:off x="2239806" y="1210385"/>
            <a:ext cx="4114800" cy="504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b="1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b="1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299208" y="5829219"/>
            <a:ext cx="8351720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poor performance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on the Cognitive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reasoning and </a:t>
            </a:r>
          </a:p>
          <a:p>
            <a:pPr algn="ctr"/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small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sample learning </a:t>
            </a:r>
            <a:r>
              <a:rPr lang="en-US" altLang="zh-CN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tasks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299208" y="1638660"/>
            <a:ext cx="25580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Abundant data</a:t>
            </a:r>
          </a:p>
          <a:p>
            <a:pPr algn="ctr"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endParaRPr lang="en-US" altLang="zh-CN" sz="24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11"/>
          <p:cNvSpPr txBox="1"/>
          <p:nvPr/>
        </p:nvSpPr>
        <p:spPr>
          <a:xfrm>
            <a:off x="2972964" y="1707375"/>
            <a:ext cx="2812648" cy="5799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inflexible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5" name="文本框 12"/>
          <p:cNvSpPr txBox="1"/>
          <p:nvPr/>
        </p:nvSpPr>
        <p:spPr>
          <a:xfrm>
            <a:off x="5909010" y="1697930"/>
            <a:ext cx="3264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en-US" altLang="zh-CN" sz="2400" b="1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expensive </a:t>
            </a:r>
            <a:endParaRPr lang="en-US" altLang="zh-CN" sz="2000" dirty="0" smtClean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2860109" y="1897881"/>
            <a:ext cx="0" cy="28803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5992543" y="1897881"/>
            <a:ext cx="0" cy="288032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172017" y="2712489"/>
            <a:ext cx="3496558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more complex </a:t>
            </a:r>
            <a:endParaRPr lang="en-US" altLang="zh-CN" sz="20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 the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problem the </a:t>
            </a:r>
            <a:r>
              <a:rPr lang="en-US" altLang="zh-CN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more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 data for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desired</a:t>
            </a:r>
            <a:r>
              <a:rPr lang="en-US" altLang="zh-CN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875244" y="2712489"/>
            <a:ext cx="3087675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Poor transformation capacity</a:t>
            </a:r>
            <a:endParaRPr lang="en-US" altLang="zh-CN" sz="2000" dirty="0" smtClean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Don’t 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know "split - combination - </a:t>
            </a:r>
            <a:r>
              <a:rPr lang="en-US" altLang="zh-CN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recreation</a:t>
            </a:r>
            <a:r>
              <a:rPr lang="zh-CN" altLang="en-US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”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240082" y="2723497"/>
            <a:ext cx="2410846" cy="19389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Expensive data annotation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Huge hardware investment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1" name="左大括号 30"/>
          <p:cNvSpPr/>
          <p:nvPr/>
        </p:nvSpPr>
        <p:spPr>
          <a:xfrm rot="16200000">
            <a:off x="4162823" y="1194465"/>
            <a:ext cx="931612" cy="7848605"/>
          </a:xfrm>
          <a:prstGeom prst="leftBrace">
            <a:avLst>
              <a:gd name="adj1" fmla="val 66611"/>
              <a:gd name="adj2" fmla="val 50000"/>
            </a:avLst>
          </a:prstGeom>
          <a:ln w="38100">
            <a:solidFill>
              <a:srgbClr val="5A56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913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8"/>
          <p:cNvSpPr txBox="1"/>
          <p:nvPr/>
        </p:nvSpPr>
        <p:spPr>
          <a:xfrm>
            <a:off x="35325" y="197784"/>
            <a:ext cx="7682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Shortcoming of DL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Application </a:t>
            </a:r>
            <a:r>
              <a:rPr lang="zh-CN" altLang="en-US" sz="32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en-US" sz="32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456011" y="2533395"/>
            <a:ext cx="14748" cy="3723421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407041" y="3088165"/>
            <a:ext cx="3667475" cy="10011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Object Recognition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782606" y="3075913"/>
            <a:ext cx="3684965" cy="10011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Object 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Function Recognition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07042" y="2493112"/>
            <a:ext cx="35381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Perceived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Task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00096" y="2493112"/>
            <a:ext cx="366747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Cognitive 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Task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407041" y="4395105"/>
            <a:ext cx="3538168" cy="10011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 game of G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</a:p>
          <a:p>
            <a:pPr algn="ctr"/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 Chess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800096" y="4395105"/>
            <a:ext cx="3667475" cy="10011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Invented calculus</a:t>
            </a:r>
            <a:endParaRPr lang="zh-CN" altLang="en-US" sz="24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14122" y="5567363"/>
            <a:ext cx="227854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Experience</a:t>
            </a:r>
            <a:endParaRPr lang="en-US" altLang="zh-CN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5818490" y="5585406"/>
            <a:ext cx="22031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en-US" altLang="zh-CN" sz="28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reation</a:t>
            </a:r>
            <a:endParaRPr lang="zh-CN" altLang="en-US" sz="28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1089603" y="1350514"/>
            <a:ext cx="24889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Great Performance 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380609" y="1263937"/>
            <a:ext cx="248895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Poor</a:t>
            </a:r>
          </a:p>
          <a:p>
            <a:pPr algn="ctr"/>
            <a:r>
              <a:rPr lang="en-US" altLang="zh-CN" sz="28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Performance </a:t>
            </a:r>
            <a:endParaRPr lang="en-US" altLang="zh-CN" sz="2800" b="1" dirty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7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8"/>
          <p:cNvSpPr txBox="1"/>
          <p:nvPr/>
        </p:nvSpPr>
        <p:spPr>
          <a:xfrm>
            <a:off x="35325" y="197784"/>
            <a:ext cx="7682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of 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771" y="1064660"/>
            <a:ext cx="2295673" cy="273433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00" y="3937502"/>
            <a:ext cx="4920245" cy="263996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54" y="3926982"/>
            <a:ext cx="2925097" cy="2648399"/>
          </a:xfrm>
          <a:prstGeom prst="rect">
            <a:avLst/>
          </a:prstGeom>
        </p:spPr>
      </p:pic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403950" y="1006785"/>
            <a:ext cx="5834804" cy="2354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sz="2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Depth </a:t>
            </a:r>
            <a:r>
              <a:rPr lang="en-US" altLang="zh-CN" sz="2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learning </a:t>
            </a:r>
            <a:r>
              <a:rPr lang="en-US" altLang="zh-CN" sz="2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+ probabilistic model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Can automatically summarize the high level abstract information in training data </a:t>
            </a: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Combination learning of the Concept  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38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8"/>
          <p:cNvSpPr txBox="1"/>
          <p:nvPr/>
        </p:nvSpPr>
        <p:spPr>
          <a:xfrm>
            <a:off x="35325" y="197784"/>
            <a:ext cx="7682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of 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926487"/>
            <a:ext cx="8671739" cy="3718706"/>
          </a:xfrm>
          <a:prstGeom prst="rect">
            <a:avLst/>
          </a:prstGeom>
        </p:spPr>
      </p:pic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436719" y="968965"/>
            <a:ext cx="8973499" cy="180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More </a:t>
            </a:r>
            <a:r>
              <a:rPr lang="en-US" altLang="zh-CN" sz="2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large-scale data processing</a:t>
            </a:r>
            <a:endParaRPr lang="en-US" altLang="zh-CN" sz="2600" b="1" dirty="0" smtClean="0">
              <a:solidFill>
                <a:srgbClr val="C00000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Multi-GPU /CPU /Processing, parallelization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embedded devices</a:t>
            </a:r>
          </a:p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Distributed 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Computing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498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"/>
          <p:cNvSpPr txBox="1"/>
          <p:nvPr/>
        </p:nvSpPr>
        <p:spPr>
          <a:xfrm>
            <a:off x="267418" y="112143"/>
            <a:ext cx="79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Overview of Deep Learning </a:t>
            </a:r>
          </a:p>
        </p:txBody>
      </p:sp>
      <p:pic>
        <p:nvPicPr>
          <p:cNvPr id="35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52578" y="3215376"/>
            <a:ext cx="3827000" cy="3425165"/>
          </a:xfrm>
          <a:prstGeom prst="rect">
            <a:avLst/>
          </a:prstGeom>
        </p:spPr>
      </p:pic>
      <p:grpSp>
        <p:nvGrpSpPr>
          <p:cNvPr id="40" name="组合 39"/>
          <p:cNvGrpSpPr/>
          <p:nvPr/>
        </p:nvGrpSpPr>
        <p:grpSpPr>
          <a:xfrm>
            <a:off x="196181" y="1017081"/>
            <a:ext cx="8603677" cy="1912278"/>
            <a:chOff x="-71237" y="44624"/>
            <a:chExt cx="8603677" cy="1912278"/>
          </a:xfrm>
        </p:grpSpPr>
        <p:sp>
          <p:nvSpPr>
            <p:cNvPr id="41" name="Right Arrow 2"/>
            <p:cNvSpPr/>
            <p:nvPr/>
          </p:nvSpPr>
          <p:spPr>
            <a:xfrm>
              <a:off x="107504" y="1172966"/>
              <a:ext cx="8424936" cy="360040"/>
            </a:xfrm>
            <a:prstGeom prst="rightArrow">
              <a:avLst/>
            </a:prstGeom>
            <a:ln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Straight Arrow Connector 3"/>
            <p:cNvCxnSpPr/>
            <p:nvPr/>
          </p:nvCxnSpPr>
          <p:spPr>
            <a:xfrm>
              <a:off x="1907778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"/>
            <p:cNvSpPr txBox="1">
              <a:spLocks noChangeArrowheads="1"/>
            </p:cNvSpPr>
            <p:nvPr/>
          </p:nvSpPr>
          <p:spPr bwMode="auto">
            <a:xfrm>
              <a:off x="1199691" y="44625"/>
              <a:ext cx="140775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propagation</a:t>
              </a:r>
            </a:p>
          </p:txBody>
        </p:sp>
        <p:sp>
          <p:nvSpPr>
            <p:cNvPr id="44" name="TextBox 5"/>
            <p:cNvSpPr txBox="1">
              <a:spLocks noChangeArrowheads="1"/>
            </p:cNvSpPr>
            <p:nvPr/>
          </p:nvSpPr>
          <p:spPr bwMode="auto">
            <a:xfrm>
              <a:off x="1575991" y="1533428"/>
              <a:ext cx="6976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1986</a:t>
              </a:r>
            </a:p>
          </p:txBody>
        </p:sp>
        <p:sp>
          <p:nvSpPr>
            <p:cNvPr id="45" name="TextBox 67"/>
            <p:cNvSpPr txBox="1">
              <a:spLocks noChangeArrowheads="1"/>
            </p:cNvSpPr>
            <p:nvPr/>
          </p:nvSpPr>
          <p:spPr bwMode="auto">
            <a:xfrm>
              <a:off x="-71237" y="44625"/>
              <a:ext cx="1024639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</a:t>
              </a:r>
            </a:p>
          </p:txBody>
        </p:sp>
        <p:cxnSp>
          <p:nvCxnSpPr>
            <p:cNvPr id="46" name="Straight Arrow Connector 68"/>
            <p:cNvCxnSpPr/>
            <p:nvPr/>
          </p:nvCxnSpPr>
          <p:spPr>
            <a:xfrm>
              <a:off x="421174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69"/>
            <p:cNvSpPr txBox="1">
              <a:spLocks noChangeArrowheads="1"/>
            </p:cNvSpPr>
            <p:nvPr/>
          </p:nvSpPr>
          <p:spPr bwMode="auto">
            <a:xfrm>
              <a:off x="35496" y="1534098"/>
              <a:ext cx="79701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1940s</a:t>
              </a:r>
            </a:p>
          </p:txBody>
        </p:sp>
        <p:cxnSp>
          <p:nvCxnSpPr>
            <p:cNvPr id="48" name="Straight Arrow Connector 76"/>
            <p:cNvCxnSpPr/>
            <p:nvPr/>
          </p:nvCxnSpPr>
          <p:spPr>
            <a:xfrm>
              <a:off x="3376054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77"/>
            <p:cNvSpPr txBox="1">
              <a:spLocks noChangeArrowheads="1"/>
            </p:cNvSpPr>
            <p:nvPr/>
          </p:nvSpPr>
          <p:spPr bwMode="auto">
            <a:xfrm>
              <a:off x="2500875" y="44624"/>
              <a:ext cx="172835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Convolutional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network</a:t>
              </a:r>
            </a:p>
          </p:txBody>
        </p:sp>
        <p:sp>
          <p:nvSpPr>
            <p:cNvPr id="50" name="TextBox 78"/>
            <p:cNvSpPr txBox="1">
              <a:spLocks noChangeArrowheads="1"/>
            </p:cNvSpPr>
            <p:nvPr/>
          </p:nvSpPr>
          <p:spPr bwMode="auto">
            <a:xfrm>
              <a:off x="3050214" y="1548532"/>
              <a:ext cx="6976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1998</a:t>
              </a:r>
            </a:p>
          </p:txBody>
        </p:sp>
        <p:cxnSp>
          <p:nvCxnSpPr>
            <p:cNvPr id="51" name="Straight Arrow Connector 13"/>
            <p:cNvCxnSpPr/>
            <p:nvPr/>
          </p:nvCxnSpPr>
          <p:spPr>
            <a:xfrm>
              <a:off x="4677426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>
              <a:spLocks noChangeArrowheads="1"/>
            </p:cNvSpPr>
            <p:nvPr/>
          </p:nvSpPr>
          <p:spPr bwMode="auto">
            <a:xfrm>
              <a:off x="4086556" y="44624"/>
              <a:ext cx="1143262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Deep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belief net</a:t>
              </a:r>
            </a:p>
          </p:txBody>
        </p:sp>
        <p:sp>
          <p:nvSpPr>
            <p:cNvPr id="53" name="TextBox 16"/>
            <p:cNvSpPr txBox="1">
              <a:spLocks noChangeArrowheads="1"/>
            </p:cNvSpPr>
            <p:nvPr/>
          </p:nvSpPr>
          <p:spPr bwMode="auto">
            <a:xfrm>
              <a:off x="4351405" y="1556792"/>
              <a:ext cx="6976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2006</a:t>
              </a:r>
            </a:p>
          </p:txBody>
        </p:sp>
      </p:grpSp>
      <p:pic>
        <p:nvPicPr>
          <p:cNvPr id="57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17578" y="1120222"/>
            <a:ext cx="762000" cy="101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0091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8"/>
          <p:cNvSpPr txBox="1"/>
          <p:nvPr/>
        </p:nvSpPr>
        <p:spPr>
          <a:xfrm>
            <a:off x="35325" y="197784"/>
            <a:ext cx="7682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of 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71445" y="1003690"/>
            <a:ext cx="7530608" cy="180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Semi-supervised</a:t>
            </a:r>
            <a:r>
              <a:rPr lang="en-US" altLang="zh-CN" sz="2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, unsupervised learning</a:t>
            </a:r>
          </a:p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No longer rely too much on supervisory information</a:t>
            </a:r>
          </a:p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Reduce the cost of data 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annotations</a:t>
            </a:r>
            <a:endParaRPr lang="en-US" altLang="zh-CN" sz="24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419" y="3614968"/>
            <a:ext cx="4916237" cy="2454828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854666" y="6050065"/>
            <a:ext cx="430574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Automatically learn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human face or cat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face from data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7889" y="2138432"/>
            <a:ext cx="2632360" cy="392126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550941" y="6049680"/>
            <a:ext cx="345416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ypothesis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learning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with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data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flow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35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8"/>
          <p:cNvSpPr txBox="1"/>
          <p:nvPr/>
        </p:nvSpPr>
        <p:spPr>
          <a:xfrm>
            <a:off x="35325" y="197784"/>
            <a:ext cx="7682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of </a:t>
            </a:r>
            <a:r>
              <a:rPr lang="en-US" altLang="zh-CN" sz="3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Work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239554" y="5978851"/>
            <a:ext cx="479542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en-US" altLang="zh-CN" sz="2000" b="1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Cross-modal </a:t>
            </a:r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question - and - answer system</a:t>
            </a:r>
          </a:p>
        </p:txBody>
      </p:sp>
      <p:sp>
        <p:nvSpPr>
          <p:cNvPr id="12" name="矩形 11"/>
          <p:cNvSpPr/>
          <p:nvPr/>
        </p:nvSpPr>
        <p:spPr>
          <a:xfrm>
            <a:off x="5266479" y="6094601"/>
            <a:ext cx="388909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Multimodal knowledge map</a:t>
            </a:r>
            <a:endParaRPr lang="zh-CN" altLang="en-US" sz="20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248" y="1797896"/>
            <a:ext cx="2503351" cy="138779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72" y="3438735"/>
            <a:ext cx="8335828" cy="2576213"/>
          </a:xfrm>
          <a:prstGeom prst="rect">
            <a:avLst/>
          </a:prstGeom>
        </p:spPr>
      </p:pic>
      <p:sp>
        <p:nvSpPr>
          <p:cNvPr id="15" name="Rectangle 5"/>
          <p:cNvSpPr>
            <a:spLocks noChangeArrowheads="1"/>
          </p:cNvSpPr>
          <p:nvPr/>
        </p:nvSpPr>
        <p:spPr bwMode="auto">
          <a:xfrm>
            <a:off x="448295" y="1003690"/>
            <a:ext cx="7530608" cy="18004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26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   Multimodal </a:t>
            </a:r>
            <a:r>
              <a:rPr lang="en-US" altLang="zh-CN" sz="2600" b="1" dirty="0">
                <a:solidFill>
                  <a:srgbClr val="C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data learning</a:t>
            </a:r>
          </a:p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Joint learning of multimodal data</a:t>
            </a:r>
          </a:p>
          <a:p>
            <a:pPr marL="342900" indent="-342900" algn="just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2400" dirty="0" smtClean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odeling </a:t>
            </a:r>
            <a:r>
              <a:rPr lang="en-US" altLang="zh-CN" sz="24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association between modalities</a:t>
            </a:r>
          </a:p>
        </p:txBody>
      </p:sp>
    </p:spTree>
    <p:extLst>
      <p:ext uri="{BB962C8B-B14F-4D97-AF65-F5344CB8AC3E}">
        <p14:creationId xmlns:p14="http://schemas.microsoft.com/office/powerpoint/2010/main" val="68557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1249394"/>
            <a:ext cx="399593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Thanks!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0" y="2896099"/>
            <a:ext cx="9144000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pPr algn="ctr"/>
            <a:r>
              <a:rPr lang="en-US" altLang="zh-CN" sz="80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Q &amp; A</a:t>
            </a:r>
            <a:endParaRPr lang="zh-CN" altLang="en-US" sz="8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20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1"/>
          <p:cNvSpPr txBox="1"/>
          <p:nvPr/>
        </p:nvSpPr>
        <p:spPr>
          <a:xfrm>
            <a:off x="267418" y="112143"/>
            <a:ext cx="79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Overview of Deep Learning 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96181" y="1017081"/>
            <a:ext cx="8603677" cy="1912278"/>
            <a:chOff x="-71237" y="44624"/>
            <a:chExt cx="8603677" cy="1912278"/>
          </a:xfrm>
        </p:grpSpPr>
        <p:sp>
          <p:nvSpPr>
            <p:cNvPr id="25" name="Right Arrow 2"/>
            <p:cNvSpPr/>
            <p:nvPr/>
          </p:nvSpPr>
          <p:spPr>
            <a:xfrm>
              <a:off x="107504" y="1172966"/>
              <a:ext cx="8424936" cy="360040"/>
            </a:xfrm>
            <a:prstGeom prst="rightArrow">
              <a:avLst/>
            </a:prstGeom>
            <a:ln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6" name="Straight Arrow Connector 3"/>
            <p:cNvCxnSpPr/>
            <p:nvPr/>
          </p:nvCxnSpPr>
          <p:spPr>
            <a:xfrm>
              <a:off x="1907778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4"/>
            <p:cNvSpPr txBox="1">
              <a:spLocks noChangeArrowheads="1"/>
            </p:cNvSpPr>
            <p:nvPr/>
          </p:nvSpPr>
          <p:spPr bwMode="auto">
            <a:xfrm>
              <a:off x="1199691" y="44625"/>
              <a:ext cx="140775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propagation</a:t>
              </a:r>
            </a:p>
          </p:txBody>
        </p:sp>
        <p:sp>
          <p:nvSpPr>
            <p:cNvPr id="38" name="TextBox 5"/>
            <p:cNvSpPr txBox="1">
              <a:spLocks noChangeArrowheads="1"/>
            </p:cNvSpPr>
            <p:nvPr/>
          </p:nvSpPr>
          <p:spPr bwMode="auto">
            <a:xfrm>
              <a:off x="1575991" y="1533428"/>
              <a:ext cx="6976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1986</a:t>
              </a:r>
            </a:p>
          </p:txBody>
        </p:sp>
        <p:sp>
          <p:nvSpPr>
            <p:cNvPr id="39" name="TextBox 67"/>
            <p:cNvSpPr txBox="1">
              <a:spLocks noChangeArrowheads="1"/>
            </p:cNvSpPr>
            <p:nvPr/>
          </p:nvSpPr>
          <p:spPr bwMode="auto">
            <a:xfrm>
              <a:off x="-71237" y="44625"/>
              <a:ext cx="1024639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</a:t>
              </a:r>
            </a:p>
          </p:txBody>
        </p:sp>
        <p:cxnSp>
          <p:nvCxnSpPr>
            <p:cNvPr id="40" name="Straight Arrow Connector 68"/>
            <p:cNvCxnSpPr/>
            <p:nvPr/>
          </p:nvCxnSpPr>
          <p:spPr>
            <a:xfrm>
              <a:off x="421174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69"/>
            <p:cNvSpPr txBox="1">
              <a:spLocks noChangeArrowheads="1"/>
            </p:cNvSpPr>
            <p:nvPr/>
          </p:nvSpPr>
          <p:spPr bwMode="auto">
            <a:xfrm>
              <a:off x="35496" y="1534098"/>
              <a:ext cx="79701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1940s</a:t>
              </a:r>
            </a:p>
          </p:txBody>
        </p:sp>
        <p:cxnSp>
          <p:nvCxnSpPr>
            <p:cNvPr id="42" name="Straight Arrow Connector 76"/>
            <p:cNvCxnSpPr/>
            <p:nvPr/>
          </p:nvCxnSpPr>
          <p:spPr>
            <a:xfrm>
              <a:off x="3376054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77"/>
            <p:cNvSpPr txBox="1">
              <a:spLocks noChangeArrowheads="1"/>
            </p:cNvSpPr>
            <p:nvPr/>
          </p:nvSpPr>
          <p:spPr bwMode="auto">
            <a:xfrm>
              <a:off x="2500875" y="44624"/>
              <a:ext cx="172835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Convolutional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network</a:t>
              </a:r>
            </a:p>
          </p:txBody>
        </p:sp>
        <p:sp>
          <p:nvSpPr>
            <p:cNvPr id="44" name="TextBox 78"/>
            <p:cNvSpPr txBox="1">
              <a:spLocks noChangeArrowheads="1"/>
            </p:cNvSpPr>
            <p:nvPr/>
          </p:nvSpPr>
          <p:spPr bwMode="auto">
            <a:xfrm>
              <a:off x="3050214" y="1548532"/>
              <a:ext cx="6976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1998</a:t>
              </a:r>
            </a:p>
          </p:txBody>
        </p:sp>
        <p:cxnSp>
          <p:nvCxnSpPr>
            <p:cNvPr id="45" name="Straight Arrow Connector 13"/>
            <p:cNvCxnSpPr/>
            <p:nvPr/>
          </p:nvCxnSpPr>
          <p:spPr>
            <a:xfrm>
              <a:off x="4677426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>
              <a:spLocks noChangeArrowheads="1"/>
            </p:cNvSpPr>
            <p:nvPr/>
          </p:nvSpPr>
          <p:spPr bwMode="auto">
            <a:xfrm>
              <a:off x="4086556" y="44624"/>
              <a:ext cx="1143262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Deep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belief net</a:t>
              </a:r>
            </a:p>
          </p:txBody>
        </p:sp>
        <p:sp>
          <p:nvSpPr>
            <p:cNvPr id="47" name="TextBox 16"/>
            <p:cNvSpPr txBox="1">
              <a:spLocks noChangeArrowheads="1"/>
            </p:cNvSpPr>
            <p:nvPr/>
          </p:nvSpPr>
          <p:spPr bwMode="auto">
            <a:xfrm>
              <a:off x="4351405" y="1556792"/>
              <a:ext cx="6976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2006</a:t>
              </a:r>
            </a:p>
          </p:txBody>
        </p:sp>
        <p:cxnSp>
          <p:nvCxnSpPr>
            <p:cNvPr id="48" name="Straight Arrow Connector 27"/>
            <p:cNvCxnSpPr/>
            <p:nvPr/>
          </p:nvCxnSpPr>
          <p:spPr>
            <a:xfrm>
              <a:off x="5590345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28"/>
            <p:cNvSpPr txBox="1">
              <a:spLocks noChangeArrowheads="1"/>
            </p:cNvSpPr>
            <p:nvPr/>
          </p:nvSpPr>
          <p:spPr bwMode="auto">
            <a:xfrm>
              <a:off x="5108480" y="290846"/>
              <a:ext cx="9252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Speech</a:t>
              </a:r>
            </a:p>
          </p:txBody>
        </p:sp>
        <p:sp>
          <p:nvSpPr>
            <p:cNvPr id="50" name="TextBox 29"/>
            <p:cNvSpPr txBox="1">
              <a:spLocks noChangeArrowheads="1"/>
            </p:cNvSpPr>
            <p:nvPr/>
          </p:nvSpPr>
          <p:spPr bwMode="auto">
            <a:xfrm>
              <a:off x="5264324" y="1551632"/>
              <a:ext cx="68813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2011</a:t>
              </a:r>
            </a:p>
          </p:txBody>
        </p:sp>
      </p:grpSp>
      <p:sp>
        <p:nvSpPr>
          <p:cNvPr id="51" name="TextBox 7"/>
          <p:cNvSpPr txBox="1">
            <a:spLocks noChangeArrowheads="1"/>
          </p:cNvSpPr>
          <p:nvPr/>
        </p:nvSpPr>
        <p:spPr bwMode="auto">
          <a:xfrm>
            <a:off x="3215753" y="4337860"/>
            <a:ext cx="20056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But it is given up…</a:t>
            </a:r>
          </a:p>
        </p:txBody>
      </p:sp>
      <p:grpSp>
        <p:nvGrpSpPr>
          <p:cNvPr id="52" name="Group 16"/>
          <p:cNvGrpSpPr>
            <a:grpSpLocks/>
          </p:cNvGrpSpPr>
          <p:nvPr/>
        </p:nvGrpSpPr>
        <p:grpSpPr bwMode="auto">
          <a:xfrm>
            <a:off x="688592" y="2922367"/>
            <a:ext cx="5846763" cy="3298825"/>
            <a:chOff x="2051720" y="2276872"/>
            <a:chExt cx="5846593" cy="3298139"/>
          </a:xfrm>
        </p:grpSpPr>
        <p:pic>
          <p:nvPicPr>
            <p:cNvPr id="53" name="Picture 1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51720" y="2924944"/>
              <a:ext cx="5195888" cy="26500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4" name="Rectangle 24"/>
            <p:cNvSpPr/>
            <p:nvPr/>
          </p:nvSpPr>
          <p:spPr>
            <a:xfrm>
              <a:off x="5004384" y="2924437"/>
              <a:ext cx="1079469" cy="25934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19"/>
            <p:cNvSpPr txBox="1">
              <a:spLocks noChangeArrowheads="1"/>
            </p:cNvSpPr>
            <p:nvPr/>
          </p:nvSpPr>
          <p:spPr bwMode="auto">
            <a:xfrm>
              <a:off x="5724128" y="2276872"/>
              <a:ext cx="217418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deep learning results</a:t>
              </a:r>
            </a:p>
          </p:txBody>
        </p:sp>
        <p:cxnSp>
          <p:nvCxnSpPr>
            <p:cNvPr id="56" name="Straight Arrow Connector 26"/>
            <p:cNvCxnSpPr/>
            <p:nvPr/>
          </p:nvCxnSpPr>
          <p:spPr>
            <a:xfrm flipH="1">
              <a:off x="5436172" y="2564150"/>
              <a:ext cx="431787" cy="28886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7" name="Picture 1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8830" y="4167736"/>
            <a:ext cx="2391028" cy="1456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文本框 26"/>
          <p:cNvSpPr txBox="1"/>
          <p:nvPr/>
        </p:nvSpPr>
        <p:spPr>
          <a:xfrm>
            <a:off x="674168" y="6389904"/>
            <a:ext cx="7150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leads to breakthrough in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Speech Recognition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MSR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391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2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45224" y="2461764"/>
            <a:ext cx="1434871" cy="992097"/>
          </a:xfrm>
          <a:prstGeom prst="rect">
            <a:avLst/>
          </a:prstGeom>
        </p:spPr>
      </p:pic>
      <p:sp>
        <p:nvSpPr>
          <p:cNvPr id="28" name="文本框 1"/>
          <p:cNvSpPr txBox="1"/>
          <p:nvPr/>
        </p:nvSpPr>
        <p:spPr>
          <a:xfrm>
            <a:off x="267418" y="112143"/>
            <a:ext cx="79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Overview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of Deep Learning 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96181" y="1017081"/>
            <a:ext cx="8603677" cy="1912278"/>
            <a:chOff x="-71237" y="44624"/>
            <a:chExt cx="8603677" cy="1912278"/>
          </a:xfrm>
        </p:grpSpPr>
        <p:sp>
          <p:nvSpPr>
            <p:cNvPr id="30" name="Right Arrow 2"/>
            <p:cNvSpPr/>
            <p:nvPr/>
          </p:nvSpPr>
          <p:spPr>
            <a:xfrm>
              <a:off x="107504" y="1172966"/>
              <a:ext cx="8424936" cy="360040"/>
            </a:xfrm>
            <a:prstGeom prst="rightArrow">
              <a:avLst/>
            </a:prstGeom>
            <a:ln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Straight Arrow Connector 3"/>
            <p:cNvCxnSpPr/>
            <p:nvPr/>
          </p:nvCxnSpPr>
          <p:spPr>
            <a:xfrm>
              <a:off x="1907778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4"/>
            <p:cNvSpPr txBox="1">
              <a:spLocks noChangeArrowheads="1"/>
            </p:cNvSpPr>
            <p:nvPr/>
          </p:nvSpPr>
          <p:spPr bwMode="auto">
            <a:xfrm>
              <a:off x="1199691" y="44625"/>
              <a:ext cx="140775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propagation</a:t>
              </a:r>
            </a:p>
          </p:txBody>
        </p:sp>
        <p:sp>
          <p:nvSpPr>
            <p:cNvPr id="33" name="TextBox 5"/>
            <p:cNvSpPr txBox="1">
              <a:spLocks noChangeArrowheads="1"/>
            </p:cNvSpPr>
            <p:nvPr/>
          </p:nvSpPr>
          <p:spPr bwMode="auto">
            <a:xfrm>
              <a:off x="1575991" y="1533428"/>
              <a:ext cx="6976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1986</a:t>
              </a:r>
            </a:p>
          </p:txBody>
        </p:sp>
        <p:sp>
          <p:nvSpPr>
            <p:cNvPr id="34" name="TextBox 67"/>
            <p:cNvSpPr txBox="1">
              <a:spLocks noChangeArrowheads="1"/>
            </p:cNvSpPr>
            <p:nvPr/>
          </p:nvSpPr>
          <p:spPr bwMode="auto">
            <a:xfrm>
              <a:off x="-71237" y="44625"/>
              <a:ext cx="1024639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</a:t>
              </a:r>
            </a:p>
          </p:txBody>
        </p:sp>
        <p:cxnSp>
          <p:nvCxnSpPr>
            <p:cNvPr id="35" name="Straight Arrow Connector 68"/>
            <p:cNvCxnSpPr/>
            <p:nvPr/>
          </p:nvCxnSpPr>
          <p:spPr>
            <a:xfrm>
              <a:off x="421174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69"/>
            <p:cNvSpPr txBox="1">
              <a:spLocks noChangeArrowheads="1"/>
            </p:cNvSpPr>
            <p:nvPr/>
          </p:nvSpPr>
          <p:spPr bwMode="auto">
            <a:xfrm>
              <a:off x="35496" y="1534098"/>
              <a:ext cx="79701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1940s</a:t>
              </a:r>
            </a:p>
          </p:txBody>
        </p:sp>
        <p:cxnSp>
          <p:nvCxnSpPr>
            <p:cNvPr id="60" name="Straight Arrow Connector 76"/>
            <p:cNvCxnSpPr/>
            <p:nvPr/>
          </p:nvCxnSpPr>
          <p:spPr>
            <a:xfrm>
              <a:off x="3376054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77"/>
            <p:cNvSpPr txBox="1">
              <a:spLocks noChangeArrowheads="1"/>
            </p:cNvSpPr>
            <p:nvPr/>
          </p:nvSpPr>
          <p:spPr bwMode="auto">
            <a:xfrm>
              <a:off x="2500875" y="44624"/>
              <a:ext cx="172835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Convolutional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network</a:t>
              </a:r>
            </a:p>
          </p:txBody>
        </p:sp>
        <p:sp>
          <p:nvSpPr>
            <p:cNvPr id="62" name="TextBox 78"/>
            <p:cNvSpPr txBox="1">
              <a:spLocks noChangeArrowheads="1"/>
            </p:cNvSpPr>
            <p:nvPr/>
          </p:nvSpPr>
          <p:spPr bwMode="auto">
            <a:xfrm>
              <a:off x="3050214" y="1548532"/>
              <a:ext cx="6976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1998</a:t>
              </a:r>
            </a:p>
          </p:txBody>
        </p:sp>
        <p:cxnSp>
          <p:nvCxnSpPr>
            <p:cNvPr id="63" name="Straight Arrow Connector 13"/>
            <p:cNvCxnSpPr/>
            <p:nvPr/>
          </p:nvCxnSpPr>
          <p:spPr>
            <a:xfrm>
              <a:off x="4677426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>
              <a:spLocks noChangeArrowheads="1"/>
            </p:cNvSpPr>
            <p:nvPr/>
          </p:nvSpPr>
          <p:spPr bwMode="auto">
            <a:xfrm>
              <a:off x="4086556" y="44624"/>
              <a:ext cx="1143262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Deep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belief net</a:t>
              </a:r>
            </a:p>
          </p:txBody>
        </p:sp>
        <p:sp>
          <p:nvSpPr>
            <p:cNvPr id="65" name="TextBox 16"/>
            <p:cNvSpPr txBox="1">
              <a:spLocks noChangeArrowheads="1"/>
            </p:cNvSpPr>
            <p:nvPr/>
          </p:nvSpPr>
          <p:spPr bwMode="auto">
            <a:xfrm>
              <a:off x="4351405" y="1556792"/>
              <a:ext cx="6976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2006</a:t>
              </a:r>
            </a:p>
          </p:txBody>
        </p:sp>
        <p:cxnSp>
          <p:nvCxnSpPr>
            <p:cNvPr id="66" name="Straight Arrow Connector 27"/>
            <p:cNvCxnSpPr/>
            <p:nvPr/>
          </p:nvCxnSpPr>
          <p:spPr>
            <a:xfrm>
              <a:off x="5590345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28"/>
            <p:cNvSpPr txBox="1">
              <a:spLocks noChangeArrowheads="1"/>
            </p:cNvSpPr>
            <p:nvPr/>
          </p:nvSpPr>
          <p:spPr bwMode="auto">
            <a:xfrm>
              <a:off x="5108480" y="290846"/>
              <a:ext cx="9252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Speech</a:t>
              </a:r>
            </a:p>
          </p:txBody>
        </p:sp>
        <p:sp>
          <p:nvSpPr>
            <p:cNvPr id="68" name="TextBox 29"/>
            <p:cNvSpPr txBox="1">
              <a:spLocks noChangeArrowheads="1"/>
            </p:cNvSpPr>
            <p:nvPr/>
          </p:nvSpPr>
          <p:spPr bwMode="auto">
            <a:xfrm>
              <a:off x="5264324" y="1551632"/>
              <a:ext cx="68813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2011</a:t>
              </a:r>
            </a:p>
          </p:txBody>
        </p:sp>
      </p:grpSp>
      <p:sp>
        <p:nvSpPr>
          <p:cNvPr id="69" name="TextBox 1"/>
          <p:cNvSpPr txBox="1"/>
          <p:nvPr/>
        </p:nvSpPr>
        <p:spPr>
          <a:xfrm>
            <a:off x="6126510" y="1380348"/>
            <a:ext cx="31563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well accepted by the vision community </a:t>
            </a:r>
          </a:p>
        </p:txBody>
      </p:sp>
      <p:sp>
        <p:nvSpPr>
          <p:cNvPr id="70" name="TextBox 8"/>
          <p:cNvSpPr txBox="1"/>
          <p:nvPr/>
        </p:nvSpPr>
        <p:spPr>
          <a:xfrm>
            <a:off x="302914" y="3363861"/>
            <a:ext cx="87536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So, I’m giving up on submitting to computer vision conferences altogether.  CV reviewers are just too likely to be clueless or hostile towards our brand of methods. Submitting our papers is just a waste of everyone’s time (and incredibly demoralizing to my lab members)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might come back in a few years, if at least two things change: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Enough people in CV become interested in feature learning that the  probability of getting a non-clueless and non-hostile reviewer is more  than 50% (hopefully [Computer Vision Researcher]‘s tutorial on the topic at CVPR will have some positive effect).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CV conference proceedings become open access.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1"/>
          <p:cNvSpPr txBox="1"/>
          <p:nvPr/>
        </p:nvSpPr>
        <p:spPr>
          <a:xfrm>
            <a:off x="2244852" y="2920958"/>
            <a:ext cx="47426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LeCun’s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open letter in CVPR 2012</a:t>
            </a:r>
          </a:p>
        </p:txBody>
      </p:sp>
    </p:spTree>
    <p:extLst>
      <p:ext uri="{BB962C8B-B14F-4D97-AF65-F5344CB8AC3E}">
        <p14:creationId xmlns:p14="http://schemas.microsoft.com/office/powerpoint/2010/main" val="172256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36995" y="1204640"/>
            <a:ext cx="762000" cy="101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Picture 2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76955" y="2481470"/>
            <a:ext cx="1434871" cy="992097"/>
          </a:xfrm>
          <a:prstGeom prst="rect">
            <a:avLst/>
          </a:prstGeom>
        </p:spPr>
      </p:pic>
      <p:sp>
        <p:nvSpPr>
          <p:cNvPr id="24" name="文本框 1"/>
          <p:cNvSpPr txBox="1"/>
          <p:nvPr/>
        </p:nvSpPr>
        <p:spPr>
          <a:xfrm>
            <a:off x="267418" y="112143"/>
            <a:ext cx="79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Overview of Deep Learning </a:t>
            </a:r>
          </a:p>
        </p:txBody>
      </p:sp>
      <p:grpSp>
        <p:nvGrpSpPr>
          <p:cNvPr id="55" name="Group 112"/>
          <p:cNvGrpSpPr>
            <a:grpSpLocks/>
          </p:cNvGrpSpPr>
          <p:nvPr/>
        </p:nvGrpSpPr>
        <p:grpSpPr bwMode="auto">
          <a:xfrm>
            <a:off x="592788" y="3235082"/>
            <a:ext cx="6912768" cy="2674232"/>
            <a:chOff x="1331984" y="2996952"/>
            <a:chExt cx="6911270" cy="2673512"/>
          </a:xfrm>
        </p:grpSpPr>
        <p:graphicFrame>
          <p:nvGraphicFramePr>
            <p:cNvPr id="56" name="Content Placeholder 1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5441034"/>
                </p:ext>
              </p:extLst>
            </p:nvPr>
          </p:nvGraphicFramePr>
          <p:xfrm>
            <a:off x="1547664" y="2996952"/>
            <a:ext cx="6478420" cy="2102554"/>
          </p:xfrm>
          <a:graphic>
            <a:graphicData uri="http://schemas.openxmlformats.org/drawingml/2006/table">
              <a:tbl>
                <a:tblPr firstRow="1" bandRow="1">
                  <a:tableStyleId>{5C22544A-7EE6-4342-B048-85BDC9FD1C3A}</a:tableStyleId>
                </a:tblPr>
                <a:tblGrid>
                  <a:gridCol w="922655">
                    <a:extLst>
                      <a:ext uri="{9D8B030D-6E8A-4147-A177-3AD203B41FA5}">
                        <a16:colId xmlns="" xmlns:a16="http://schemas.microsoft.com/office/drawing/2014/main" val="20000"/>
                      </a:ext>
                    </a:extLst>
                  </a:gridCol>
                  <a:gridCol w="1810695">
                    <a:extLst>
                      <a:ext uri="{9D8B030D-6E8A-4147-A177-3AD203B41FA5}">
                        <a16:colId xmlns="" xmlns:a16="http://schemas.microsoft.com/office/drawing/2014/main" val="20001"/>
                      </a:ext>
                    </a:extLst>
                  </a:gridCol>
                  <a:gridCol w="1533850">
                    <a:extLst>
                      <a:ext uri="{9D8B030D-6E8A-4147-A177-3AD203B41FA5}">
                        <a16:colId xmlns="" xmlns:a16="http://schemas.microsoft.com/office/drawing/2014/main" val="20002"/>
                      </a:ext>
                    </a:extLst>
                  </a:gridCol>
                  <a:gridCol w="2212624">
                    <a:extLst>
                      <a:ext uri="{9D8B030D-6E8A-4147-A177-3AD203B41FA5}">
                        <a16:colId xmlns="" xmlns:a16="http://schemas.microsoft.com/office/drawing/2014/main" val="20003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Rank</a:t>
                        </a:r>
                        <a:endParaRPr lang="zh-TW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Name</a:t>
                        </a:r>
                        <a:endParaRPr lang="zh-TW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Error rate</a:t>
                        </a:r>
                        <a:endParaRPr lang="zh-TW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Description</a:t>
                        </a:r>
                        <a:endParaRPr lang="zh-TW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="" xmlns:a16="http://schemas.microsoft.com/office/drawing/2014/main" val="10000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marL="0" marR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zh-TW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1</a:t>
                        </a:r>
                        <a:endParaRPr lang="zh-TW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zh-TW" sz="2000" b="1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U. Toronto</a:t>
                        </a:r>
                        <a:endParaRPr lang="zh-TW" altLang="en-US" sz="2000" b="1" dirty="0">
                          <a:solidFill>
                            <a:schemeClr val="dk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0.15315</a:t>
                        </a:r>
                        <a:endParaRPr lang="zh-TW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Deep learning</a:t>
                        </a:r>
                        <a:endParaRPr lang="zh-TW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="" xmlns:a16="http://schemas.microsoft.com/office/drawing/2014/main" val="10001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2</a:t>
                        </a:r>
                        <a:endParaRPr lang="zh-TW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U. Tokyo</a:t>
                        </a:r>
                        <a:endParaRPr lang="zh-TW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0.26172</a:t>
                        </a:r>
                        <a:endParaRPr lang="zh-TW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/>
                  </a:tc>
                  <a:tc rowSpan="3">
                    <a:txBody>
                      <a:bodyPr/>
                      <a:lstStyle/>
                      <a:p>
                        <a:pPr algn="ctr"/>
                        <a:r>
                          <a:rPr lang="en-US" altLang="zh-TW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Hand-crafted </a:t>
                        </a:r>
                        <a:r>
                          <a:rPr lang="en-US" altLang="zh-TW" sz="2000" baseline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features and learning models.</a:t>
                        </a:r>
                      </a:p>
                      <a:p>
                        <a:pPr algn="ctr"/>
                        <a:r>
                          <a:rPr lang="en-US" altLang="zh-TW" sz="2000" baseline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Bottleneck.</a:t>
                        </a:r>
                        <a:endParaRPr lang="zh-TW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/>
                  </a:tc>
                  <a:extLst>
                    <a:ext uri="{0D108BD9-81ED-4DB2-BD59-A6C34878D82A}">
                      <a16:rowId xmlns="" xmlns:a16="http://schemas.microsoft.com/office/drawing/2014/main" val="10002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3</a:t>
                        </a:r>
                        <a:endParaRPr lang="zh-TW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U.</a:t>
                        </a:r>
                        <a:r>
                          <a:rPr lang="en-US" altLang="zh-TW" sz="2000" baseline="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 </a:t>
                        </a:r>
                        <a:r>
                          <a:rPr lang="en-US" altLang="zh-TW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Oxford</a:t>
                        </a:r>
                        <a:endParaRPr lang="zh-TW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0.26979</a:t>
                        </a:r>
                        <a:endParaRPr lang="zh-TW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endParaRPr lang="zh-TW" altLang="en-US"/>
                      </a:p>
                    </a:txBody>
                    <a:tcPr/>
                  </a:tc>
                  <a:extLst>
                    <a:ext uri="{0D108BD9-81ED-4DB2-BD59-A6C34878D82A}">
                      <a16:rowId xmlns="" xmlns:a16="http://schemas.microsoft.com/office/drawing/2014/main" val="10003"/>
                    </a:ext>
                  </a:extLst>
                </a:tr>
                <a:tr h="370840"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20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a:t>4</a:t>
                        </a:r>
                        <a:endParaRPr lang="zh-TW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marL="0" marR="0" indent="0" algn="ctr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lang="en-US" altLang="zh-TW" sz="2000" b="0" i="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Xerox/INRIA</a:t>
                        </a:r>
                        <a:endParaRPr lang="zh-TW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en-US" altLang="zh-TW" sz="2000" b="0" i="0" dirty="0">
                            <a:solidFill>
                              <a:schemeClr val="dk1"/>
                            </a:solidFill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rPr>
                          <a:t>0.27058</a:t>
                        </a:r>
                        <a:endParaRPr lang="zh-TW" altLang="en-US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endParaRPr>
                      </a:p>
                    </a:txBody>
                    <a:tcPr/>
                  </a:tc>
                  <a:tc vMerge="1">
                    <a:txBody>
                      <a:bodyPr/>
                      <a:lstStyle/>
                      <a:p>
                        <a:endParaRPr lang="zh-TW" altLang="en-US" dirty="0"/>
                      </a:p>
                    </a:txBody>
                    <a:tcPr/>
                  </a:tc>
                  <a:extLst>
                    <a:ext uri="{0D108BD9-81ED-4DB2-BD59-A6C34878D82A}">
                      <a16:rowId xmlns="" xmlns:a16="http://schemas.microsoft.com/office/drawing/2014/main" val="10004"/>
                    </a:ext>
                  </a:extLst>
                </a:tr>
              </a:tbl>
            </a:graphicData>
          </a:graphic>
        </p:graphicFrame>
        <p:sp>
          <p:nvSpPr>
            <p:cNvPr id="57" name="TextBox 114"/>
            <p:cNvSpPr txBox="1">
              <a:spLocks noChangeArrowheads="1"/>
            </p:cNvSpPr>
            <p:nvPr/>
          </p:nvSpPr>
          <p:spPr bwMode="auto">
            <a:xfrm>
              <a:off x="1331984" y="5301232"/>
              <a:ext cx="6911270" cy="3692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 recognition over 1,000,000 images and 1,000 categories (2 GPU)</a:t>
              </a:r>
            </a:p>
          </p:txBody>
        </p:sp>
      </p:grpSp>
      <p:sp>
        <p:nvSpPr>
          <p:cNvPr id="58" name="TextBox 26"/>
          <p:cNvSpPr txBox="1"/>
          <p:nvPr/>
        </p:nvSpPr>
        <p:spPr>
          <a:xfrm>
            <a:off x="-38870" y="6533994"/>
            <a:ext cx="9252520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</a:t>
            </a:r>
            <a:r>
              <a:rPr lang="en-US" sz="13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Krizhevsky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L. </a:t>
            </a:r>
            <a:r>
              <a:rPr lang="en-US" sz="13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Sutskever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G. E. Hinton, “</a:t>
            </a:r>
            <a:r>
              <a:rPr lang="en-US" sz="13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Classification with Deep </a:t>
            </a:r>
            <a:r>
              <a:rPr lang="en-US" sz="13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en-US" sz="13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Neural Networks,” NIPS, 2012.</a:t>
            </a:r>
          </a:p>
        </p:txBody>
      </p:sp>
      <p:sp>
        <p:nvSpPr>
          <p:cNvPr id="73" name="TextBox 30"/>
          <p:cNvSpPr txBox="1"/>
          <p:nvPr/>
        </p:nvSpPr>
        <p:spPr>
          <a:xfrm>
            <a:off x="2049570" y="5978682"/>
            <a:ext cx="3680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Best Result &lt; 0.03</a:t>
            </a:r>
          </a:p>
        </p:txBody>
      </p:sp>
      <p:grpSp>
        <p:nvGrpSpPr>
          <p:cNvPr id="74" name="组合 73"/>
          <p:cNvGrpSpPr/>
          <p:nvPr/>
        </p:nvGrpSpPr>
        <p:grpSpPr>
          <a:xfrm>
            <a:off x="196181" y="1017081"/>
            <a:ext cx="8603677" cy="1912278"/>
            <a:chOff x="-71237" y="44624"/>
            <a:chExt cx="8603677" cy="1912278"/>
          </a:xfrm>
        </p:grpSpPr>
        <p:sp>
          <p:nvSpPr>
            <p:cNvPr id="75" name="Right Arrow 2"/>
            <p:cNvSpPr/>
            <p:nvPr/>
          </p:nvSpPr>
          <p:spPr>
            <a:xfrm>
              <a:off x="107504" y="1172966"/>
              <a:ext cx="8424936" cy="360040"/>
            </a:xfrm>
            <a:prstGeom prst="rightArrow">
              <a:avLst/>
            </a:prstGeom>
            <a:ln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76" name="Straight Arrow Connector 3"/>
            <p:cNvCxnSpPr/>
            <p:nvPr/>
          </p:nvCxnSpPr>
          <p:spPr>
            <a:xfrm>
              <a:off x="1907778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Box 4"/>
            <p:cNvSpPr txBox="1">
              <a:spLocks noChangeArrowheads="1"/>
            </p:cNvSpPr>
            <p:nvPr/>
          </p:nvSpPr>
          <p:spPr bwMode="auto">
            <a:xfrm>
              <a:off x="1199691" y="44625"/>
              <a:ext cx="140775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propagation</a:t>
              </a:r>
            </a:p>
          </p:txBody>
        </p:sp>
        <p:sp>
          <p:nvSpPr>
            <p:cNvPr id="78" name="TextBox 5"/>
            <p:cNvSpPr txBox="1">
              <a:spLocks noChangeArrowheads="1"/>
            </p:cNvSpPr>
            <p:nvPr/>
          </p:nvSpPr>
          <p:spPr bwMode="auto">
            <a:xfrm>
              <a:off x="1575991" y="1533428"/>
              <a:ext cx="6976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1986</a:t>
              </a:r>
            </a:p>
          </p:txBody>
        </p:sp>
        <p:sp>
          <p:nvSpPr>
            <p:cNvPr id="79" name="TextBox 67"/>
            <p:cNvSpPr txBox="1">
              <a:spLocks noChangeArrowheads="1"/>
            </p:cNvSpPr>
            <p:nvPr/>
          </p:nvSpPr>
          <p:spPr bwMode="auto">
            <a:xfrm>
              <a:off x="-71237" y="44625"/>
              <a:ext cx="1024639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</a:t>
              </a:r>
            </a:p>
          </p:txBody>
        </p:sp>
        <p:cxnSp>
          <p:nvCxnSpPr>
            <p:cNvPr id="80" name="Straight Arrow Connector 68"/>
            <p:cNvCxnSpPr/>
            <p:nvPr/>
          </p:nvCxnSpPr>
          <p:spPr>
            <a:xfrm>
              <a:off x="421174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69"/>
            <p:cNvSpPr txBox="1">
              <a:spLocks noChangeArrowheads="1"/>
            </p:cNvSpPr>
            <p:nvPr/>
          </p:nvSpPr>
          <p:spPr bwMode="auto">
            <a:xfrm>
              <a:off x="35496" y="1534098"/>
              <a:ext cx="79701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1940s</a:t>
              </a:r>
            </a:p>
          </p:txBody>
        </p:sp>
        <p:cxnSp>
          <p:nvCxnSpPr>
            <p:cNvPr id="82" name="Straight Arrow Connector 76"/>
            <p:cNvCxnSpPr/>
            <p:nvPr/>
          </p:nvCxnSpPr>
          <p:spPr>
            <a:xfrm>
              <a:off x="3376054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Box 77"/>
            <p:cNvSpPr txBox="1">
              <a:spLocks noChangeArrowheads="1"/>
            </p:cNvSpPr>
            <p:nvPr/>
          </p:nvSpPr>
          <p:spPr bwMode="auto">
            <a:xfrm>
              <a:off x="2500875" y="44624"/>
              <a:ext cx="172835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Convolutional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network</a:t>
              </a:r>
            </a:p>
          </p:txBody>
        </p:sp>
        <p:sp>
          <p:nvSpPr>
            <p:cNvPr id="84" name="TextBox 78"/>
            <p:cNvSpPr txBox="1">
              <a:spLocks noChangeArrowheads="1"/>
            </p:cNvSpPr>
            <p:nvPr/>
          </p:nvSpPr>
          <p:spPr bwMode="auto">
            <a:xfrm>
              <a:off x="3050214" y="1548532"/>
              <a:ext cx="6976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1998</a:t>
              </a:r>
            </a:p>
          </p:txBody>
        </p:sp>
        <p:cxnSp>
          <p:nvCxnSpPr>
            <p:cNvPr id="85" name="Straight Arrow Connector 13"/>
            <p:cNvCxnSpPr/>
            <p:nvPr/>
          </p:nvCxnSpPr>
          <p:spPr>
            <a:xfrm>
              <a:off x="4677426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4086556" y="44624"/>
              <a:ext cx="1143262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Deep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belief net</a:t>
              </a:r>
            </a:p>
          </p:txBody>
        </p:sp>
        <p:sp>
          <p:nvSpPr>
            <p:cNvPr id="87" name="TextBox 16"/>
            <p:cNvSpPr txBox="1">
              <a:spLocks noChangeArrowheads="1"/>
            </p:cNvSpPr>
            <p:nvPr/>
          </p:nvSpPr>
          <p:spPr bwMode="auto">
            <a:xfrm>
              <a:off x="4351405" y="1556792"/>
              <a:ext cx="6976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2006</a:t>
              </a:r>
            </a:p>
          </p:txBody>
        </p:sp>
        <p:cxnSp>
          <p:nvCxnSpPr>
            <p:cNvPr id="88" name="Straight Arrow Connector 27"/>
            <p:cNvCxnSpPr/>
            <p:nvPr/>
          </p:nvCxnSpPr>
          <p:spPr>
            <a:xfrm>
              <a:off x="5590345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TextBox 28"/>
            <p:cNvSpPr txBox="1">
              <a:spLocks noChangeArrowheads="1"/>
            </p:cNvSpPr>
            <p:nvPr/>
          </p:nvSpPr>
          <p:spPr bwMode="auto">
            <a:xfrm>
              <a:off x="5108480" y="290846"/>
              <a:ext cx="9252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Speech</a:t>
              </a:r>
            </a:p>
          </p:txBody>
        </p:sp>
        <p:sp>
          <p:nvSpPr>
            <p:cNvPr id="90" name="TextBox 29"/>
            <p:cNvSpPr txBox="1">
              <a:spLocks noChangeArrowheads="1"/>
            </p:cNvSpPr>
            <p:nvPr/>
          </p:nvSpPr>
          <p:spPr bwMode="auto">
            <a:xfrm>
              <a:off x="5264324" y="1551632"/>
              <a:ext cx="68813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2011</a:t>
              </a:r>
            </a:p>
          </p:txBody>
        </p:sp>
      </p:grpSp>
      <p:sp>
        <p:nvSpPr>
          <p:cNvPr id="91" name="TextBox 19"/>
          <p:cNvSpPr txBox="1">
            <a:spLocks noChangeArrowheads="1"/>
          </p:cNvSpPr>
          <p:nvPr/>
        </p:nvSpPr>
        <p:spPr bwMode="auto">
          <a:xfrm>
            <a:off x="6110538" y="1051912"/>
            <a:ext cx="119455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(vision)</a:t>
            </a:r>
          </a:p>
        </p:txBody>
      </p:sp>
      <p:cxnSp>
        <p:nvCxnSpPr>
          <p:cNvPr id="93" name="Straight Arrow Connector 27"/>
          <p:cNvCxnSpPr/>
          <p:nvPr/>
        </p:nvCxnSpPr>
        <p:spPr>
          <a:xfrm>
            <a:off x="6681513" y="1673720"/>
            <a:ext cx="0" cy="5048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29"/>
          <p:cNvSpPr txBox="1">
            <a:spLocks noChangeArrowheads="1"/>
          </p:cNvSpPr>
          <p:nvPr/>
        </p:nvSpPr>
        <p:spPr bwMode="auto">
          <a:xfrm>
            <a:off x="6411277" y="2515251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</a:p>
        </p:txBody>
      </p:sp>
    </p:spTree>
    <p:extLst>
      <p:ext uri="{BB962C8B-B14F-4D97-AF65-F5344CB8AC3E}">
        <p14:creationId xmlns:p14="http://schemas.microsoft.com/office/powerpoint/2010/main" val="1025224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1"/>
          <p:cNvSpPr txBox="1"/>
          <p:nvPr/>
        </p:nvSpPr>
        <p:spPr>
          <a:xfrm>
            <a:off x="267418" y="112143"/>
            <a:ext cx="79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Overview of Deep Learning </a:t>
            </a:r>
          </a:p>
        </p:txBody>
      </p:sp>
      <p:pic>
        <p:nvPicPr>
          <p:cNvPr id="78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10208" y="2936882"/>
            <a:ext cx="5494380" cy="125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9" name="TextBox 44"/>
          <p:cNvSpPr txBox="1"/>
          <p:nvPr/>
        </p:nvSpPr>
        <p:spPr>
          <a:xfrm>
            <a:off x="483469" y="3379617"/>
            <a:ext cx="25266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translation</a:t>
            </a:r>
          </a:p>
        </p:txBody>
      </p:sp>
      <p:pic>
        <p:nvPicPr>
          <p:cNvPr id="80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8263" y="4323156"/>
            <a:ext cx="4126228" cy="1687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" name="TextBox 45"/>
          <p:cNvSpPr txBox="1"/>
          <p:nvPr/>
        </p:nvSpPr>
        <p:spPr>
          <a:xfrm>
            <a:off x="400459" y="5033944"/>
            <a:ext cx="2973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caption generation</a:t>
            </a:r>
          </a:p>
        </p:txBody>
      </p:sp>
      <p:sp>
        <p:nvSpPr>
          <p:cNvPr id="82" name="文本框 38"/>
          <p:cNvSpPr txBox="1"/>
          <p:nvPr/>
        </p:nvSpPr>
        <p:spPr>
          <a:xfrm>
            <a:off x="960700" y="6055498"/>
            <a:ext cx="2312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Language Processing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本框 48"/>
          <p:cNvSpPr txBox="1"/>
          <p:nvPr/>
        </p:nvSpPr>
        <p:spPr>
          <a:xfrm>
            <a:off x="5372511" y="6077153"/>
            <a:ext cx="23128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</a:t>
            </a:r>
          </a:p>
          <a:p>
            <a:pPr algn="ctr"/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</a:t>
            </a:r>
            <a:endParaRPr lang="zh-CN" altLang="en-US" sz="2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文本框 49"/>
          <p:cNvSpPr txBox="1"/>
          <p:nvPr/>
        </p:nvSpPr>
        <p:spPr>
          <a:xfrm>
            <a:off x="3370962" y="6204741"/>
            <a:ext cx="23128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endParaRPr lang="zh-CN" altLang="en-US" sz="2000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Left-Right Arrow 40"/>
          <p:cNvSpPr/>
          <p:nvPr/>
        </p:nvSpPr>
        <p:spPr>
          <a:xfrm>
            <a:off x="3174850" y="6297237"/>
            <a:ext cx="414766" cy="1843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Left-Right Arrow 40"/>
          <p:cNvSpPr/>
          <p:nvPr/>
        </p:nvSpPr>
        <p:spPr>
          <a:xfrm>
            <a:off x="5476382" y="6297237"/>
            <a:ext cx="414766" cy="18434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196181" y="1017081"/>
            <a:ext cx="8603677" cy="1912278"/>
            <a:chOff x="-71237" y="44624"/>
            <a:chExt cx="8603677" cy="1912278"/>
          </a:xfrm>
        </p:grpSpPr>
        <p:sp>
          <p:nvSpPr>
            <p:cNvPr id="88" name="Right Arrow 2"/>
            <p:cNvSpPr/>
            <p:nvPr/>
          </p:nvSpPr>
          <p:spPr>
            <a:xfrm>
              <a:off x="107504" y="1172966"/>
              <a:ext cx="8424936" cy="360040"/>
            </a:xfrm>
            <a:prstGeom prst="rightArrow">
              <a:avLst/>
            </a:prstGeom>
            <a:ln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89" name="Straight Arrow Connector 3"/>
            <p:cNvCxnSpPr/>
            <p:nvPr/>
          </p:nvCxnSpPr>
          <p:spPr>
            <a:xfrm>
              <a:off x="1907778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Box 4"/>
            <p:cNvSpPr txBox="1">
              <a:spLocks noChangeArrowheads="1"/>
            </p:cNvSpPr>
            <p:nvPr/>
          </p:nvSpPr>
          <p:spPr bwMode="auto">
            <a:xfrm>
              <a:off x="1199691" y="44625"/>
              <a:ext cx="140775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propagation</a:t>
              </a:r>
            </a:p>
          </p:txBody>
        </p:sp>
        <p:sp>
          <p:nvSpPr>
            <p:cNvPr id="91" name="TextBox 5"/>
            <p:cNvSpPr txBox="1">
              <a:spLocks noChangeArrowheads="1"/>
            </p:cNvSpPr>
            <p:nvPr/>
          </p:nvSpPr>
          <p:spPr bwMode="auto">
            <a:xfrm>
              <a:off x="1575991" y="1533428"/>
              <a:ext cx="6976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1986</a:t>
              </a:r>
            </a:p>
          </p:txBody>
        </p:sp>
        <p:sp>
          <p:nvSpPr>
            <p:cNvPr id="92" name="TextBox 67"/>
            <p:cNvSpPr txBox="1">
              <a:spLocks noChangeArrowheads="1"/>
            </p:cNvSpPr>
            <p:nvPr/>
          </p:nvSpPr>
          <p:spPr bwMode="auto">
            <a:xfrm>
              <a:off x="-71237" y="44625"/>
              <a:ext cx="1024639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</a:t>
              </a:r>
            </a:p>
          </p:txBody>
        </p:sp>
        <p:cxnSp>
          <p:nvCxnSpPr>
            <p:cNvPr id="93" name="Straight Arrow Connector 68"/>
            <p:cNvCxnSpPr/>
            <p:nvPr/>
          </p:nvCxnSpPr>
          <p:spPr>
            <a:xfrm>
              <a:off x="421174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69"/>
            <p:cNvSpPr txBox="1">
              <a:spLocks noChangeArrowheads="1"/>
            </p:cNvSpPr>
            <p:nvPr/>
          </p:nvSpPr>
          <p:spPr bwMode="auto">
            <a:xfrm>
              <a:off x="35496" y="1534098"/>
              <a:ext cx="79701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1940s</a:t>
              </a:r>
            </a:p>
          </p:txBody>
        </p:sp>
        <p:cxnSp>
          <p:nvCxnSpPr>
            <p:cNvPr id="95" name="Straight Arrow Connector 76"/>
            <p:cNvCxnSpPr/>
            <p:nvPr/>
          </p:nvCxnSpPr>
          <p:spPr>
            <a:xfrm>
              <a:off x="3376054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TextBox 77"/>
            <p:cNvSpPr txBox="1">
              <a:spLocks noChangeArrowheads="1"/>
            </p:cNvSpPr>
            <p:nvPr/>
          </p:nvSpPr>
          <p:spPr bwMode="auto">
            <a:xfrm>
              <a:off x="2500875" y="44624"/>
              <a:ext cx="172835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Convolutional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network</a:t>
              </a:r>
            </a:p>
          </p:txBody>
        </p:sp>
        <p:sp>
          <p:nvSpPr>
            <p:cNvPr id="97" name="TextBox 78"/>
            <p:cNvSpPr txBox="1">
              <a:spLocks noChangeArrowheads="1"/>
            </p:cNvSpPr>
            <p:nvPr/>
          </p:nvSpPr>
          <p:spPr bwMode="auto">
            <a:xfrm>
              <a:off x="3050214" y="1548532"/>
              <a:ext cx="6976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1998</a:t>
              </a:r>
            </a:p>
          </p:txBody>
        </p:sp>
        <p:cxnSp>
          <p:nvCxnSpPr>
            <p:cNvPr id="98" name="Straight Arrow Connector 13"/>
            <p:cNvCxnSpPr/>
            <p:nvPr/>
          </p:nvCxnSpPr>
          <p:spPr>
            <a:xfrm>
              <a:off x="4677426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TextBox 98"/>
            <p:cNvSpPr txBox="1">
              <a:spLocks noChangeArrowheads="1"/>
            </p:cNvSpPr>
            <p:nvPr/>
          </p:nvSpPr>
          <p:spPr bwMode="auto">
            <a:xfrm>
              <a:off x="4086556" y="44624"/>
              <a:ext cx="1143262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Deep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belief net</a:t>
              </a:r>
            </a:p>
          </p:txBody>
        </p:sp>
        <p:sp>
          <p:nvSpPr>
            <p:cNvPr id="100" name="TextBox 16"/>
            <p:cNvSpPr txBox="1">
              <a:spLocks noChangeArrowheads="1"/>
            </p:cNvSpPr>
            <p:nvPr/>
          </p:nvSpPr>
          <p:spPr bwMode="auto">
            <a:xfrm>
              <a:off x="4351405" y="1556792"/>
              <a:ext cx="6976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2006</a:t>
              </a:r>
            </a:p>
          </p:txBody>
        </p:sp>
        <p:cxnSp>
          <p:nvCxnSpPr>
            <p:cNvPr id="101" name="Straight Arrow Connector 27"/>
            <p:cNvCxnSpPr/>
            <p:nvPr/>
          </p:nvCxnSpPr>
          <p:spPr>
            <a:xfrm>
              <a:off x="5590345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TextBox 28"/>
            <p:cNvSpPr txBox="1">
              <a:spLocks noChangeArrowheads="1"/>
            </p:cNvSpPr>
            <p:nvPr/>
          </p:nvSpPr>
          <p:spPr bwMode="auto">
            <a:xfrm>
              <a:off x="5108480" y="290846"/>
              <a:ext cx="92525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Speech</a:t>
              </a:r>
            </a:p>
          </p:txBody>
        </p:sp>
        <p:sp>
          <p:nvSpPr>
            <p:cNvPr id="103" name="TextBox 29"/>
            <p:cNvSpPr txBox="1">
              <a:spLocks noChangeArrowheads="1"/>
            </p:cNvSpPr>
            <p:nvPr/>
          </p:nvSpPr>
          <p:spPr bwMode="auto">
            <a:xfrm>
              <a:off x="5264324" y="1551632"/>
              <a:ext cx="68813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2011</a:t>
              </a:r>
            </a:p>
          </p:txBody>
        </p:sp>
      </p:grpSp>
      <p:sp>
        <p:nvSpPr>
          <p:cNvPr id="104" name="TextBox 19"/>
          <p:cNvSpPr txBox="1">
            <a:spLocks noChangeArrowheads="1"/>
          </p:cNvSpPr>
          <p:nvPr/>
        </p:nvSpPr>
        <p:spPr bwMode="auto">
          <a:xfrm>
            <a:off x="6110538" y="1051912"/>
            <a:ext cx="119455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(vision)</a:t>
            </a:r>
          </a:p>
        </p:txBody>
      </p:sp>
      <p:cxnSp>
        <p:nvCxnSpPr>
          <p:cNvPr id="105" name="Straight Arrow Connector 27"/>
          <p:cNvCxnSpPr/>
          <p:nvPr/>
        </p:nvCxnSpPr>
        <p:spPr>
          <a:xfrm>
            <a:off x="6681513" y="1673720"/>
            <a:ext cx="0" cy="5048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29"/>
          <p:cNvSpPr txBox="1">
            <a:spLocks noChangeArrowheads="1"/>
          </p:cNvSpPr>
          <p:nvPr/>
        </p:nvSpPr>
        <p:spPr bwMode="auto">
          <a:xfrm>
            <a:off x="6411277" y="2515251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2012</a:t>
            </a:r>
          </a:p>
        </p:txBody>
      </p:sp>
      <p:sp>
        <p:nvSpPr>
          <p:cNvPr id="107" name="TextBox 19"/>
          <p:cNvSpPr txBox="1">
            <a:spLocks noChangeArrowheads="1"/>
          </p:cNvSpPr>
          <p:nvPr/>
        </p:nvSpPr>
        <p:spPr bwMode="auto">
          <a:xfrm>
            <a:off x="7281637" y="1051912"/>
            <a:ext cx="126028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</a:t>
            </a:r>
          </a:p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(LSTM)</a:t>
            </a:r>
          </a:p>
          <a:p>
            <a:pPr algn="ctr"/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8" name="Straight Arrow Connector 27"/>
          <p:cNvCxnSpPr/>
          <p:nvPr/>
        </p:nvCxnSpPr>
        <p:spPr>
          <a:xfrm>
            <a:off x="7885473" y="1673720"/>
            <a:ext cx="0" cy="5048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29"/>
          <p:cNvSpPr txBox="1">
            <a:spLocks noChangeArrowheads="1"/>
          </p:cNvSpPr>
          <p:nvPr/>
        </p:nvSpPr>
        <p:spPr bwMode="auto">
          <a:xfrm>
            <a:off x="7615237" y="2515251"/>
            <a:ext cx="69762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46257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1"/>
          <p:cNvSpPr txBox="1"/>
          <p:nvPr/>
        </p:nvSpPr>
        <p:spPr>
          <a:xfrm>
            <a:off x="267418" y="112143"/>
            <a:ext cx="79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Recurrent Neural Networks</a:t>
            </a:r>
          </a:p>
        </p:txBody>
      </p:sp>
      <p:sp>
        <p:nvSpPr>
          <p:cNvPr id="37" name="矩形 36"/>
          <p:cNvSpPr/>
          <p:nvPr/>
        </p:nvSpPr>
        <p:spPr>
          <a:xfrm>
            <a:off x="267418" y="1196944"/>
            <a:ext cx="7875233" cy="46166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Unrolling recurrent neural networks for back-propagation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62" y="1890917"/>
            <a:ext cx="7676698" cy="2263365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267418" y="4332395"/>
            <a:ext cx="9142800" cy="175432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RNNs are hard to train with back-propagation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Vanishing gradient problems (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Hochreiter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1991;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1994)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trouble learning “long-term dependencies as the depth grows</a:t>
            </a:r>
            <a:endParaRPr lang="zh-CN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267418" y="6446134"/>
            <a:ext cx="4293007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9pPr>
          </a:lstStyle>
          <a:p>
            <a:pPr algn="r"/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LSTM Networks,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colah’s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blog</a:t>
            </a:r>
          </a:p>
        </p:txBody>
      </p:sp>
    </p:spTree>
    <p:extLst>
      <p:ext uri="{BB962C8B-B14F-4D97-AF65-F5344CB8AC3E}">
        <p14:creationId xmlns:p14="http://schemas.microsoft.com/office/powerpoint/2010/main" val="266554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957" y="948377"/>
            <a:ext cx="4266857" cy="163082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8274" y="3081658"/>
            <a:ext cx="6063698" cy="2354543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4965539" y="2579197"/>
            <a:ext cx="303480" cy="82663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1"/>
          <p:cNvSpPr txBox="1"/>
          <p:nvPr/>
        </p:nvSpPr>
        <p:spPr>
          <a:xfrm>
            <a:off x="267418" y="112143"/>
            <a:ext cx="79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Long Short Term Memory</a:t>
            </a:r>
          </a:p>
        </p:txBody>
      </p:sp>
      <p:sp>
        <p:nvSpPr>
          <p:cNvPr id="11" name="矩形 10"/>
          <p:cNvSpPr/>
          <p:nvPr/>
        </p:nvSpPr>
        <p:spPr>
          <a:xfrm>
            <a:off x="267418" y="5426826"/>
            <a:ext cx="8716925" cy="13388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9pPr>
          </a:lstStyle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LSTMs are explicitly designed to avoid the long-term dependency problem.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uses 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 memory cells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surrounded by multiplicative gate units to store read, write and reset information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202254" y="6475553"/>
            <a:ext cx="3782089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9pPr>
          </a:lstStyle>
          <a:p>
            <a:pPr algn="r"/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LSTM Networks, </a:t>
            </a:r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colah’s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blog</a:t>
            </a:r>
          </a:p>
        </p:txBody>
      </p:sp>
      <p:sp>
        <p:nvSpPr>
          <p:cNvPr id="13" name="矩形 12"/>
          <p:cNvSpPr/>
          <p:nvPr/>
        </p:nvSpPr>
        <p:spPr>
          <a:xfrm>
            <a:off x="380242" y="1516116"/>
            <a:ext cx="1697901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9pPr>
          </a:lstStyle>
          <a:p>
            <a:r>
              <a:rPr lang="en-US" altLang="zh-CN" sz="2000" b="1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en-US" altLang="zh-CN" b="1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RNN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111428" y="2750330"/>
            <a:ext cx="22546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Gating     Functions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61266" y="3891078"/>
            <a:ext cx="1749197" cy="70788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SimSun" pitchFamily="2" charset="-122"/>
                <a:cs typeface="+mn-cs"/>
              </a:defRPr>
            </a:lvl9pPr>
          </a:lstStyle>
          <a:p>
            <a:pPr algn="ctr"/>
            <a:r>
              <a:rPr lang="en-US" altLang="zh-CN" sz="2000" b="1" i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Long Short Term Memory</a:t>
            </a:r>
            <a:endParaRPr lang="zh-CN" altLang="en-US" sz="20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68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"/>
          <p:cNvSpPr txBox="1"/>
          <p:nvPr/>
        </p:nvSpPr>
        <p:spPr>
          <a:xfrm>
            <a:off x="267418" y="112143"/>
            <a:ext cx="79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Overview of Deep Learning </a:t>
            </a:r>
          </a:p>
        </p:txBody>
      </p:sp>
      <p:pic>
        <p:nvPicPr>
          <p:cNvPr id="43" name="Picture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4940" y="3779162"/>
            <a:ext cx="3094152" cy="1760466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660104" y="5636613"/>
            <a:ext cx="27238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1920 CPU and 280 GPU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989" y="3679652"/>
            <a:ext cx="4805827" cy="2536409"/>
          </a:xfrm>
          <a:prstGeom prst="rect">
            <a:avLst/>
          </a:prstGeom>
        </p:spPr>
      </p:pic>
      <p:grpSp>
        <p:nvGrpSpPr>
          <p:cNvPr id="46" name="组合 45"/>
          <p:cNvGrpSpPr/>
          <p:nvPr/>
        </p:nvGrpSpPr>
        <p:grpSpPr>
          <a:xfrm>
            <a:off x="0" y="1046110"/>
            <a:ext cx="8964488" cy="1881500"/>
            <a:chOff x="0" y="44624"/>
            <a:chExt cx="8964488" cy="1881500"/>
          </a:xfrm>
        </p:grpSpPr>
        <p:sp>
          <p:nvSpPr>
            <p:cNvPr id="47" name="Right Arrow 1"/>
            <p:cNvSpPr/>
            <p:nvPr/>
          </p:nvSpPr>
          <p:spPr>
            <a:xfrm>
              <a:off x="107504" y="1172966"/>
              <a:ext cx="8856984" cy="311818"/>
            </a:xfrm>
            <a:prstGeom prst="rightArrow">
              <a:avLst/>
            </a:prstGeom>
            <a:ln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Straight Arrow Connector 2"/>
            <p:cNvCxnSpPr/>
            <p:nvPr/>
          </p:nvCxnSpPr>
          <p:spPr>
            <a:xfrm>
              <a:off x="1403722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3"/>
            <p:cNvSpPr txBox="1">
              <a:spLocks noChangeArrowheads="1"/>
            </p:cNvSpPr>
            <p:nvPr/>
          </p:nvSpPr>
          <p:spPr bwMode="auto">
            <a:xfrm>
              <a:off x="801946" y="44625"/>
              <a:ext cx="119513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 </a:t>
              </a: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propagation</a:t>
              </a:r>
            </a:p>
          </p:txBody>
        </p:sp>
        <p:sp>
          <p:nvSpPr>
            <p:cNvPr id="50" name="TextBox 4"/>
            <p:cNvSpPr txBox="1">
              <a:spLocks noChangeArrowheads="1"/>
            </p:cNvSpPr>
            <p:nvPr/>
          </p:nvSpPr>
          <p:spPr bwMode="auto">
            <a:xfrm>
              <a:off x="1071935" y="1533428"/>
              <a:ext cx="652462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1986</a:t>
              </a:r>
            </a:p>
          </p:txBody>
        </p:sp>
        <p:sp>
          <p:nvSpPr>
            <p:cNvPr id="51" name="TextBox 5"/>
            <p:cNvSpPr txBox="1">
              <a:spLocks noChangeArrowheads="1"/>
            </p:cNvSpPr>
            <p:nvPr/>
          </p:nvSpPr>
          <p:spPr bwMode="auto">
            <a:xfrm>
              <a:off x="0" y="44625"/>
              <a:ext cx="88216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</a:t>
              </a: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</a:t>
              </a:r>
            </a:p>
          </p:txBody>
        </p:sp>
        <p:cxnSp>
          <p:nvCxnSpPr>
            <p:cNvPr id="52" name="Straight Arrow Connector 6"/>
            <p:cNvCxnSpPr/>
            <p:nvPr/>
          </p:nvCxnSpPr>
          <p:spPr>
            <a:xfrm>
              <a:off x="421174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7"/>
            <p:cNvSpPr txBox="1">
              <a:spLocks noChangeArrowheads="1"/>
            </p:cNvSpPr>
            <p:nvPr/>
          </p:nvSpPr>
          <p:spPr bwMode="auto">
            <a:xfrm>
              <a:off x="35496" y="1534098"/>
              <a:ext cx="74251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1940s</a:t>
              </a:r>
            </a:p>
          </p:txBody>
        </p:sp>
        <p:cxnSp>
          <p:nvCxnSpPr>
            <p:cNvPr id="54" name="Straight Arrow Connector 8"/>
            <p:cNvCxnSpPr/>
            <p:nvPr/>
          </p:nvCxnSpPr>
          <p:spPr>
            <a:xfrm>
              <a:off x="2650685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9"/>
            <p:cNvSpPr txBox="1">
              <a:spLocks noChangeArrowheads="1"/>
            </p:cNvSpPr>
            <p:nvPr/>
          </p:nvSpPr>
          <p:spPr bwMode="auto">
            <a:xfrm>
              <a:off x="1907704" y="44624"/>
              <a:ext cx="1463962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Convolutional </a:t>
              </a: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network</a:t>
              </a:r>
            </a:p>
          </p:txBody>
        </p:sp>
        <p:sp>
          <p:nvSpPr>
            <p:cNvPr id="56" name="TextBox 10"/>
            <p:cNvSpPr txBox="1">
              <a:spLocks noChangeArrowheads="1"/>
            </p:cNvSpPr>
            <p:nvPr/>
          </p:nvSpPr>
          <p:spPr bwMode="auto">
            <a:xfrm>
              <a:off x="2324845" y="1548532"/>
              <a:ext cx="6526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1998</a:t>
              </a:r>
            </a:p>
          </p:txBody>
        </p:sp>
        <p:cxnSp>
          <p:nvCxnSpPr>
            <p:cNvPr id="57" name="Straight Arrow Connector 11"/>
            <p:cNvCxnSpPr/>
            <p:nvPr/>
          </p:nvCxnSpPr>
          <p:spPr>
            <a:xfrm>
              <a:off x="3851692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12"/>
            <p:cNvSpPr txBox="1">
              <a:spLocks noChangeArrowheads="1"/>
            </p:cNvSpPr>
            <p:nvPr/>
          </p:nvSpPr>
          <p:spPr bwMode="auto">
            <a:xfrm>
              <a:off x="3342575" y="44624"/>
              <a:ext cx="97975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Deep </a:t>
              </a: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belief net</a:t>
              </a:r>
            </a:p>
          </p:txBody>
        </p:sp>
        <p:sp>
          <p:nvSpPr>
            <p:cNvPr id="59" name="TextBox 13"/>
            <p:cNvSpPr txBox="1">
              <a:spLocks noChangeArrowheads="1"/>
            </p:cNvSpPr>
            <p:nvPr/>
          </p:nvSpPr>
          <p:spPr bwMode="auto">
            <a:xfrm>
              <a:off x="3525671" y="1556792"/>
              <a:ext cx="6526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2006</a:t>
              </a:r>
            </a:p>
          </p:txBody>
        </p:sp>
        <p:cxnSp>
          <p:nvCxnSpPr>
            <p:cNvPr id="60" name="Straight Arrow Connector 14"/>
            <p:cNvCxnSpPr/>
            <p:nvPr/>
          </p:nvCxnSpPr>
          <p:spPr>
            <a:xfrm>
              <a:off x="4764611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15"/>
            <p:cNvSpPr txBox="1">
              <a:spLocks noChangeArrowheads="1"/>
            </p:cNvSpPr>
            <p:nvPr/>
          </p:nvSpPr>
          <p:spPr bwMode="auto">
            <a:xfrm>
              <a:off x="4352627" y="290846"/>
              <a:ext cx="78549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Speech</a:t>
              </a:r>
            </a:p>
          </p:txBody>
        </p:sp>
        <p:sp>
          <p:nvSpPr>
            <p:cNvPr id="62" name="TextBox 16"/>
            <p:cNvSpPr txBox="1">
              <a:spLocks noChangeArrowheads="1"/>
            </p:cNvSpPr>
            <p:nvPr/>
          </p:nvSpPr>
          <p:spPr bwMode="auto">
            <a:xfrm>
              <a:off x="4438590" y="1551632"/>
              <a:ext cx="6526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2011</a:t>
              </a:r>
            </a:p>
          </p:txBody>
        </p:sp>
        <p:cxnSp>
          <p:nvCxnSpPr>
            <p:cNvPr id="63" name="Straight Arrow Connector 17"/>
            <p:cNvCxnSpPr/>
            <p:nvPr/>
          </p:nvCxnSpPr>
          <p:spPr>
            <a:xfrm>
              <a:off x="5617873" y="729931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18"/>
            <p:cNvSpPr txBox="1">
              <a:spLocks noChangeArrowheads="1"/>
            </p:cNvSpPr>
            <p:nvPr/>
          </p:nvSpPr>
          <p:spPr bwMode="auto">
            <a:xfrm>
              <a:off x="5109760" y="44624"/>
              <a:ext cx="1009812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ImageNet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(vision)</a:t>
              </a:r>
            </a:p>
          </p:txBody>
        </p:sp>
        <p:sp>
          <p:nvSpPr>
            <p:cNvPr id="65" name="TextBox 19"/>
            <p:cNvSpPr txBox="1">
              <a:spLocks noChangeArrowheads="1"/>
            </p:cNvSpPr>
            <p:nvPr/>
          </p:nvSpPr>
          <p:spPr bwMode="auto">
            <a:xfrm>
              <a:off x="5291852" y="1547500"/>
              <a:ext cx="6526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2012</a:t>
              </a:r>
            </a:p>
          </p:txBody>
        </p:sp>
        <p:cxnSp>
          <p:nvCxnSpPr>
            <p:cNvPr id="66" name="Straight Arrow Connector 20"/>
            <p:cNvCxnSpPr/>
            <p:nvPr/>
          </p:nvCxnSpPr>
          <p:spPr>
            <a:xfrm>
              <a:off x="6558635" y="729931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21"/>
            <p:cNvSpPr txBox="1">
              <a:spLocks noChangeArrowheads="1"/>
            </p:cNvSpPr>
            <p:nvPr/>
          </p:nvSpPr>
          <p:spPr bwMode="auto">
            <a:xfrm>
              <a:off x="6032691" y="44624"/>
              <a:ext cx="1045479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Language </a:t>
              </a: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(LSTM)</a:t>
              </a:r>
            </a:p>
          </p:txBody>
        </p:sp>
        <p:sp>
          <p:nvSpPr>
            <p:cNvPr id="68" name="TextBox 22"/>
            <p:cNvSpPr txBox="1">
              <a:spLocks noChangeArrowheads="1"/>
            </p:cNvSpPr>
            <p:nvPr/>
          </p:nvSpPr>
          <p:spPr bwMode="auto">
            <a:xfrm>
              <a:off x="6232613" y="1547500"/>
              <a:ext cx="6526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2014</a:t>
              </a:r>
            </a:p>
          </p:txBody>
        </p:sp>
        <p:cxnSp>
          <p:nvCxnSpPr>
            <p:cNvPr id="69" name="Straight Arrow Connector 23"/>
            <p:cNvCxnSpPr/>
            <p:nvPr/>
          </p:nvCxnSpPr>
          <p:spPr>
            <a:xfrm>
              <a:off x="7398396" y="729931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24"/>
            <p:cNvSpPr txBox="1">
              <a:spLocks noChangeArrowheads="1"/>
            </p:cNvSpPr>
            <p:nvPr/>
          </p:nvSpPr>
          <p:spPr bwMode="auto">
            <a:xfrm>
              <a:off x="6931032" y="44624"/>
              <a:ext cx="93647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AlphaGo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(RL)</a:t>
              </a:r>
            </a:p>
          </p:txBody>
        </p:sp>
        <p:sp>
          <p:nvSpPr>
            <p:cNvPr id="71" name="TextBox 25"/>
            <p:cNvSpPr txBox="1">
              <a:spLocks noChangeArrowheads="1"/>
            </p:cNvSpPr>
            <p:nvPr/>
          </p:nvSpPr>
          <p:spPr bwMode="auto">
            <a:xfrm>
              <a:off x="7072374" y="1547500"/>
              <a:ext cx="6526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4323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9" y="112143"/>
            <a:ext cx="3614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7964" y="1586272"/>
            <a:ext cx="647700" cy="6477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3824" y="1592916"/>
            <a:ext cx="5798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O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verview 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37964" y="2566594"/>
            <a:ext cx="647700" cy="6477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16010" y="3546916"/>
            <a:ext cx="647700" cy="6477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7964" y="4527238"/>
            <a:ext cx="647700" cy="6477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88160" y="2592813"/>
            <a:ext cx="7470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does Deep Learning Work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488158" y="3578378"/>
            <a:ext cx="8604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488159" y="4574272"/>
            <a:ext cx="5248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Future of Work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991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1"/>
          <p:cNvSpPr txBox="1"/>
          <p:nvPr/>
        </p:nvSpPr>
        <p:spPr>
          <a:xfrm>
            <a:off x="267418" y="112143"/>
            <a:ext cx="79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Overview of Deep Learning 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0" y="1046110"/>
            <a:ext cx="9091655" cy="1881500"/>
            <a:chOff x="0" y="44624"/>
            <a:chExt cx="9091655" cy="1881500"/>
          </a:xfrm>
        </p:grpSpPr>
        <p:sp>
          <p:nvSpPr>
            <p:cNvPr id="48" name="Right Arrow 1"/>
            <p:cNvSpPr/>
            <p:nvPr/>
          </p:nvSpPr>
          <p:spPr>
            <a:xfrm>
              <a:off x="107504" y="1172966"/>
              <a:ext cx="8856984" cy="311818"/>
            </a:xfrm>
            <a:prstGeom prst="rightArrow">
              <a:avLst/>
            </a:prstGeom>
            <a:ln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9" name="Straight Arrow Connector 2"/>
            <p:cNvCxnSpPr/>
            <p:nvPr/>
          </p:nvCxnSpPr>
          <p:spPr>
            <a:xfrm>
              <a:off x="1403722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3"/>
            <p:cNvSpPr txBox="1">
              <a:spLocks noChangeArrowheads="1"/>
            </p:cNvSpPr>
            <p:nvPr/>
          </p:nvSpPr>
          <p:spPr bwMode="auto">
            <a:xfrm>
              <a:off x="801946" y="44625"/>
              <a:ext cx="119513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 </a:t>
              </a: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propagation</a:t>
              </a:r>
            </a:p>
          </p:txBody>
        </p:sp>
        <p:sp>
          <p:nvSpPr>
            <p:cNvPr id="51" name="TextBox 4"/>
            <p:cNvSpPr txBox="1">
              <a:spLocks noChangeArrowheads="1"/>
            </p:cNvSpPr>
            <p:nvPr/>
          </p:nvSpPr>
          <p:spPr bwMode="auto">
            <a:xfrm>
              <a:off x="1071935" y="1533428"/>
              <a:ext cx="652462" cy="36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1986</a:t>
              </a:r>
            </a:p>
          </p:txBody>
        </p:sp>
        <p:sp>
          <p:nvSpPr>
            <p:cNvPr id="52" name="TextBox 5"/>
            <p:cNvSpPr txBox="1">
              <a:spLocks noChangeArrowheads="1"/>
            </p:cNvSpPr>
            <p:nvPr/>
          </p:nvSpPr>
          <p:spPr bwMode="auto">
            <a:xfrm>
              <a:off x="0" y="44625"/>
              <a:ext cx="88216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</a:t>
              </a: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</a:t>
              </a:r>
            </a:p>
          </p:txBody>
        </p:sp>
        <p:cxnSp>
          <p:nvCxnSpPr>
            <p:cNvPr id="53" name="Straight Arrow Connector 6"/>
            <p:cNvCxnSpPr/>
            <p:nvPr/>
          </p:nvCxnSpPr>
          <p:spPr>
            <a:xfrm>
              <a:off x="421174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7"/>
            <p:cNvSpPr txBox="1">
              <a:spLocks noChangeArrowheads="1"/>
            </p:cNvSpPr>
            <p:nvPr/>
          </p:nvSpPr>
          <p:spPr bwMode="auto">
            <a:xfrm>
              <a:off x="35496" y="1534098"/>
              <a:ext cx="74251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1940s</a:t>
              </a:r>
            </a:p>
          </p:txBody>
        </p:sp>
        <p:cxnSp>
          <p:nvCxnSpPr>
            <p:cNvPr id="55" name="Straight Arrow Connector 8"/>
            <p:cNvCxnSpPr/>
            <p:nvPr/>
          </p:nvCxnSpPr>
          <p:spPr>
            <a:xfrm>
              <a:off x="2650685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9"/>
            <p:cNvSpPr txBox="1">
              <a:spLocks noChangeArrowheads="1"/>
            </p:cNvSpPr>
            <p:nvPr/>
          </p:nvSpPr>
          <p:spPr bwMode="auto">
            <a:xfrm>
              <a:off x="1907704" y="44624"/>
              <a:ext cx="1463962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Convolutional </a:t>
              </a: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network</a:t>
              </a:r>
            </a:p>
          </p:txBody>
        </p:sp>
        <p:sp>
          <p:nvSpPr>
            <p:cNvPr id="57" name="TextBox 10"/>
            <p:cNvSpPr txBox="1">
              <a:spLocks noChangeArrowheads="1"/>
            </p:cNvSpPr>
            <p:nvPr/>
          </p:nvSpPr>
          <p:spPr bwMode="auto">
            <a:xfrm>
              <a:off x="2324845" y="1548532"/>
              <a:ext cx="6526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1998</a:t>
              </a:r>
            </a:p>
          </p:txBody>
        </p:sp>
        <p:cxnSp>
          <p:nvCxnSpPr>
            <p:cNvPr id="58" name="Straight Arrow Connector 11"/>
            <p:cNvCxnSpPr/>
            <p:nvPr/>
          </p:nvCxnSpPr>
          <p:spPr>
            <a:xfrm>
              <a:off x="3851692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12"/>
            <p:cNvSpPr txBox="1">
              <a:spLocks noChangeArrowheads="1"/>
            </p:cNvSpPr>
            <p:nvPr/>
          </p:nvSpPr>
          <p:spPr bwMode="auto">
            <a:xfrm>
              <a:off x="3342575" y="44624"/>
              <a:ext cx="979755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Deep </a:t>
              </a: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belief net</a:t>
              </a:r>
            </a:p>
          </p:txBody>
        </p:sp>
        <p:sp>
          <p:nvSpPr>
            <p:cNvPr id="60" name="TextBox 13"/>
            <p:cNvSpPr txBox="1">
              <a:spLocks noChangeArrowheads="1"/>
            </p:cNvSpPr>
            <p:nvPr/>
          </p:nvSpPr>
          <p:spPr bwMode="auto">
            <a:xfrm>
              <a:off x="3525671" y="1556792"/>
              <a:ext cx="6526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2006</a:t>
              </a:r>
            </a:p>
          </p:txBody>
        </p:sp>
        <p:cxnSp>
          <p:nvCxnSpPr>
            <p:cNvPr id="61" name="Straight Arrow Connector 14"/>
            <p:cNvCxnSpPr/>
            <p:nvPr/>
          </p:nvCxnSpPr>
          <p:spPr>
            <a:xfrm>
              <a:off x="4764611" y="734063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15"/>
            <p:cNvSpPr txBox="1">
              <a:spLocks noChangeArrowheads="1"/>
            </p:cNvSpPr>
            <p:nvPr/>
          </p:nvSpPr>
          <p:spPr bwMode="auto">
            <a:xfrm>
              <a:off x="4352627" y="290846"/>
              <a:ext cx="78549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Speech</a:t>
              </a:r>
            </a:p>
          </p:txBody>
        </p:sp>
        <p:sp>
          <p:nvSpPr>
            <p:cNvPr id="63" name="TextBox 16"/>
            <p:cNvSpPr txBox="1">
              <a:spLocks noChangeArrowheads="1"/>
            </p:cNvSpPr>
            <p:nvPr/>
          </p:nvSpPr>
          <p:spPr bwMode="auto">
            <a:xfrm>
              <a:off x="4438590" y="1551632"/>
              <a:ext cx="6526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2011</a:t>
              </a:r>
            </a:p>
          </p:txBody>
        </p:sp>
        <p:cxnSp>
          <p:nvCxnSpPr>
            <p:cNvPr id="64" name="Straight Arrow Connector 17"/>
            <p:cNvCxnSpPr/>
            <p:nvPr/>
          </p:nvCxnSpPr>
          <p:spPr>
            <a:xfrm>
              <a:off x="5617873" y="729931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18"/>
            <p:cNvSpPr txBox="1">
              <a:spLocks noChangeArrowheads="1"/>
            </p:cNvSpPr>
            <p:nvPr/>
          </p:nvSpPr>
          <p:spPr bwMode="auto">
            <a:xfrm>
              <a:off x="5109760" y="44624"/>
              <a:ext cx="1009812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ImageNet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(vision)</a:t>
              </a:r>
            </a:p>
          </p:txBody>
        </p:sp>
        <p:sp>
          <p:nvSpPr>
            <p:cNvPr id="66" name="TextBox 19"/>
            <p:cNvSpPr txBox="1">
              <a:spLocks noChangeArrowheads="1"/>
            </p:cNvSpPr>
            <p:nvPr/>
          </p:nvSpPr>
          <p:spPr bwMode="auto">
            <a:xfrm>
              <a:off x="5291852" y="1547500"/>
              <a:ext cx="6526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2012</a:t>
              </a:r>
            </a:p>
          </p:txBody>
        </p:sp>
        <p:cxnSp>
          <p:nvCxnSpPr>
            <p:cNvPr id="67" name="Straight Arrow Connector 20"/>
            <p:cNvCxnSpPr/>
            <p:nvPr/>
          </p:nvCxnSpPr>
          <p:spPr>
            <a:xfrm>
              <a:off x="6558635" y="729931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Box 21"/>
            <p:cNvSpPr txBox="1">
              <a:spLocks noChangeArrowheads="1"/>
            </p:cNvSpPr>
            <p:nvPr/>
          </p:nvSpPr>
          <p:spPr bwMode="auto">
            <a:xfrm>
              <a:off x="6032691" y="44624"/>
              <a:ext cx="1045479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Language </a:t>
              </a: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(LSTM)</a:t>
              </a:r>
            </a:p>
          </p:txBody>
        </p:sp>
        <p:sp>
          <p:nvSpPr>
            <p:cNvPr id="69" name="TextBox 22"/>
            <p:cNvSpPr txBox="1">
              <a:spLocks noChangeArrowheads="1"/>
            </p:cNvSpPr>
            <p:nvPr/>
          </p:nvSpPr>
          <p:spPr bwMode="auto">
            <a:xfrm>
              <a:off x="6232613" y="1547500"/>
              <a:ext cx="6526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2014</a:t>
              </a:r>
            </a:p>
          </p:txBody>
        </p:sp>
        <p:cxnSp>
          <p:nvCxnSpPr>
            <p:cNvPr id="70" name="Straight Arrow Connector 23"/>
            <p:cNvCxnSpPr/>
            <p:nvPr/>
          </p:nvCxnSpPr>
          <p:spPr>
            <a:xfrm>
              <a:off x="7398396" y="729931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24"/>
            <p:cNvSpPr txBox="1">
              <a:spLocks noChangeArrowheads="1"/>
            </p:cNvSpPr>
            <p:nvPr/>
          </p:nvSpPr>
          <p:spPr bwMode="auto">
            <a:xfrm>
              <a:off x="6931032" y="44624"/>
              <a:ext cx="936475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 err="1">
                  <a:latin typeface="Times New Roman" panose="02020603050405020304" pitchFamily="18" charset="0"/>
                  <a:cs typeface="Times New Roman" panose="02020603050405020304" pitchFamily="18" charset="0"/>
                </a:rPr>
                <a:t>AlphaGo</a:t>
              </a: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(RL)</a:t>
              </a:r>
            </a:p>
          </p:txBody>
        </p:sp>
        <p:sp>
          <p:nvSpPr>
            <p:cNvPr id="72" name="TextBox 25"/>
            <p:cNvSpPr txBox="1">
              <a:spLocks noChangeArrowheads="1"/>
            </p:cNvSpPr>
            <p:nvPr/>
          </p:nvSpPr>
          <p:spPr bwMode="auto">
            <a:xfrm>
              <a:off x="7072374" y="1547500"/>
              <a:ext cx="6526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2015</a:t>
              </a:r>
            </a:p>
          </p:txBody>
        </p:sp>
        <p:cxnSp>
          <p:nvCxnSpPr>
            <p:cNvPr id="73" name="Straight Arrow Connector 28"/>
            <p:cNvCxnSpPr/>
            <p:nvPr/>
          </p:nvCxnSpPr>
          <p:spPr>
            <a:xfrm>
              <a:off x="8440602" y="729931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Box 73"/>
            <p:cNvSpPr txBox="1">
              <a:spLocks noChangeArrowheads="1"/>
            </p:cNvSpPr>
            <p:nvPr/>
          </p:nvSpPr>
          <p:spPr bwMode="auto">
            <a:xfrm>
              <a:off x="7791299" y="44624"/>
              <a:ext cx="1300356" cy="5847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More models</a:t>
              </a:r>
            </a:p>
            <a:p>
              <a:pPr algn="ctr"/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</p:txBody>
        </p:sp>
        <p:sp>
          <p:nvSpPr>
            <p:cNvPr id="75" name="TextBox 74"/>
            <p:cNvSpPr txBox="1">
              <a:spLocks noChangeArrowheads="1"/>
            </p:cNvSpPr>
            <p:nvPr/>
          </p:nvSpPr>
          <p:spPr bwMode="auto">
            <a:xfrm>
              <a:off x="8114580" y="1547500"/>
              <a:ext cx="65264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2016</a:t>
              </a:r>
            </a:p>
          </p:txBody>
        </p:sp>
      </p:grpSp>
      <p:sp>
        <p:nvSpPr>
          <p:cNvPr id="76" name="TextBox 51"/>
          <p:cNvSpPr txBox="1"/>
          <p:nvPr/>
        </p:nvSpPr>
        <p:spPr>
          <a:xfrm>
            <a:off x="1940200" y="3041143"/>
            <a:ext cx="5132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Adversarial Network (GAN)</a:t>
            </a:r>
          </a:p>
        </p:txBody>
      </p:sp>
      <p:pic>
        <p:nvPicPr>
          <p:cNvPr id="77" name="图片 5"/>
          <p:cNvPicPr preferRelativeResize="0"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99422" y="3525958"/>
            <a:ext cx="2016000" cy="1512000"/>
          </a:xfrm>
          <a:prstGeom prst="rect">
            <a:avLst/>
          </a:prstGeom>
        </p:spPr>
      </p:pic>
      <p:pic>
        <p:nvPicPr>
          <p:cNvPr id="78" name="图片 10"/>
          <p:cNvPicPr preferRelativeResize="0"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99422" y="5141955"/>
            <a:ext cx="1980000" cy="1512000"/>
          </a:xfrm>
          <a:prstGeom prst="rect">
            <a:avLst/>
          </a:prstGeom>
        </p:spPr>
      </p:pic>
      <p:pic>
        <p:nvPicPr>
          <p:cNvPr id="79" name="图片 4"/>
          <p:cNvPicPr preferRelativeResize="0"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2818" y="3525958"/>
            <a:ext cx="1980000" cy="1512000"/>
          </a:xfrm>
          <a:prstGeom prst="rect">
            <a:avLst/>
          </a:prstGeom>
        </p:spPr>
      </p:pic>
      <p:pic>
        <p:nvPicPr>
          <p:cNvPr id="80" name="图片 4"/>
          <p:cNvPicPr preferRelativeResize="0"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2818" y="5151256"/>
            <a:ext cx="1980000" cy="1512000"/>
          </a:xfrm>
          <a:prstGeom prst="rect">
            <a:avLst/>
          </a:prstGeom>
        </p:spPr>
      </p:pic>
      <p:pic>
        <p:nvPicPr>
          <p:cNvPr id="81" name="内容占位符 3"/>
          <p:cNvPicPr preferRelativeResize="0"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01120" y="3525958"/>
            <a:ext cx="1980000" cy="1512000"/>
          </a:xfrm>
          <a:prstGeom prst="rect">
            <a:avLst/>
          </a:prstGeom>
        </p:spPr>
      </p:pic>
      <p:pic>
        <p:nvPicPr>
          <p:cNvPr id="82" name="内容占位符 5"/>
          <p:cNvPicPr preferRelativeResize="0"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01120" y="5145555"/>
            <a:ext cx="1980000" cy="1512000"/>
          </a:xfrm>
          <a:prstGeom prst="rect">
            <a:avLst/>
          </a:prstGeom>
        </p:spPr>
      </p:pic>
      <p:sp>
        <p:nvSpPr>
          <p:cNvPr id="83" name="Plus 47"/>
          <p:cNvSpPr/>
          <p:nvPr/>
        </p:nvSpPr>
        <p:spPr>
          <a:xfrm>
            <a:off x="3131510" y="4045174"/>
            <a:ext cx="242038" cy="2444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4" name="Plus 47"/>
          <p:cNvSpPr/>
          <p:nvPr/>
        </p:nvSpPr>
        <p:spPr>
          <a:xfrm>
            <a:off x="3155008" y="5817522"/>
            <a:ext cx="242038" cy="244475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Equal 48"/>
          <p:cNvSpPr/>
          <p:nvPr/>
        </p:nvSpPr>
        <p:spPr>
          <a:xfrm>
            <a:off x="5812021" y="4043429"/>
            <a:ext cx="290446" cy="2444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Equal 48"/>
          <p:cNvSpPr/>
          <p:nvPr/>
        </p:nvSpPr>
        <p:spPr>
          <a:xfrm>
            <a:off x="5788668" y="5817522"/>
            <a:ext cx="290446" cy="244475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459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21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9" y="112143"/>
            <a:ext cx="3614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7964" y="1586272"/>
            <a:ext cx="647700" cy="64770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3824" y="1592916"/>
            <a:ext cx="5798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O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verview 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37964" y="2566594"/>
            <a:ext cx="647700" cy="6477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16010" y="3546916"/>
            <a:ext cx="647700" cy="64770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7964" y="4527238"/>
            <a:ext cx="647700" cy="64770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88160" y="2592813"/>
            <a:ext cx="7470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does Deep Learning Work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488158" y="3578378"/>
            <a:ext cx="8604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488159" y="4574272"/>
            <a:ext cx="5248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Future of Work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36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文本框 1"/>
          <p:cNvSpPr txBox="1"/>
          <p:nvPr/>
        </p:nvSpPr>
        <p:spPr>
          <a:xfrm>
            <a:off x="267418" y="112143"/>
            <a:ext cx="79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does Deep Learning Work</a:t>
            </a:r>
          </a:p>
        </p:txBody>
      </p:sp>
      <p:sp>
        <p:nvSpPr>
          <p:cNvPr id="44" name="Oval 12"/>
          <p:cNvSpPr>
            <a:spLocks noChangeAspect="1"/>
          </p:cNvSpPr>
          <p:nvPr/>
        </p:nvSpPr>
        <p:spPr>
          <a:xfrm>
            <a:off x="3267101" y="908504"/>
            <a:ext cx="2232000" cy="2232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Knowledge</a:t>
            </a:r>
          </a:p>
        </p:txBody>
      </p:sp>
      <p:sp>
        <p:nvSpPr>
          <p:cNvPr id="45" name="Oval 12"/>
          <p:cNvSpPr>
            <a:spLocks noChangeAspect="1"/>
          </p:cNvSpPr>
          <p:nvPr/>
        </p:nvSpPr>
        <p:spPr>
          <a:xfrm>
            <a:off x="1420401" y="4198703"/>
            <a:ext cx="2232000" cy="223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etwork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sp>
        <p:nvSpPr>
          <p:cNvPr id="87" name="Oval 12"/>
          <p:cNvSpPr>
            <a:spLocks noChangeAspect="1"/>
          </p:cNvSpPr>
          <p:nvPr/>
        </p:nvSpPr>
        <p:spPr>
          <a:xfrm>
            <a:off x="5228213" y="4221853"/>
            <a:ext cx="2232000" cy="22320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Scale Dataset</a:t>
            </a:r>
          </a:p>
        </p:txBody>
      </p:sp>
      <p:sp>
        <p:nvSpPr>
          <p:cNvPr id="88" name="左右箭头 87"/>
          <p:cNvSpPr/>
          <p:nvPr/>
        </p:nvSpPr>
        <p:spPr>
          <a:xfrm rot="3399602">
            <a:off x="4647067" y="3504278"/>
            <a:ext cx="1383983" cy="310920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" name="文本框 21"/>
          <p:cNvSpPr txBox="1"/>
          <p:nvPr/>
        </p:nvSpPr>
        <p:spPr>
          <a:xfrm>
            <a:off x="543873" y="4367446"/>
            <a:ext cx="1103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0" name="文本框 22"/>
          <p:cNvSpPr txBox="1"/>
          <p:nvPr/>
        </p:nvSpPr>
        <p:spPr>
          <a:xfrm>
            <a:off x="151191" y="4911077"/>
            <a:ext cx="1388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本框 23"/>
          <p:cNvSpPr txBox="1"/>
          <p:nvPr/>
        </p:nvSpPr>
        <p:spPr>
          <a:xfrm>
            <a:off x="589007" y="5519407"/>
            <a:ext cx="1388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文本框 24"/>
          <p:cNvSpPr txBox="1"/>
          <p:nvPr/>
        </p:nvSpPr>
        <p:spPr>
          <a:xfrm>
            <a:off x="7291022" y="4367446"/>
            <a:ext cx="1388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文本框 25"/>
          <p:cNvSpPr txBox="1"/>
          <p:nvPr/>
        </p:nvSpPr>
        <p:spPr>
          <a:xfrm>
            <a:off x="7458306" y="4983648"/>
            <a:ext cx="1986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Genome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4" name="文本框 26"/>
          <p:cNvSpPr txBox="1"/>
          <p:nvPr/>
        </p:nvSpPr>
        <p:spPr>
          <a:xfrm>
            <a:off x="7434331" y="5664509"/>
            <a:ext cx="1729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8M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文本框 27"/>
          <p:cNvSpPr txBox="1"/>
          <p:nvPr/>
        </p:nvSpPr>
        <p:spPr>
          <a:xfrm>
            <a:off x="4914960" y="1236367"/>
            <a:ext cx="19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Level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文本框 28"/>
          <p:cNvSpPr txBox="1"/>
          <p:nvPr/>
        </p:nvSpPr>
        <p:spPr>
          <a:xfrm>
            <a:off x="5191976" y="1720676"/>
            <a:ext cx="19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Level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本框 29"/>
          <p:cNvSpPr txBox="1"/>
          <p:nvPr/>
        </p:nvSpPr>
        <p:spPr>
          <a:xfrm>
            <a:off x="5000110" y="2213954"/>
            <a:ext cx="19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 Level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8" name="文本框 30"/>
          <p:cNvSpPr txBox="1"/>
          <p:nvPr/>
        </p:nvSpPr>
        <p:spPr>
          <a:xfrm>
            <a:off x="1646956" y="1239020"/>
            <a:ext cx="19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文本框 31"/>
          <p:cNvSpPr txBox="1"/>
          <p:nvPr/>
        </p:nvSpPr>
        <p:spPr>
          <a:xfrm>
            <a:off x="1512527" y="1720676"/>
            <a:ext cx="19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文本框 32"/>
          <p:cNvSpPr txBox="1"/>
          <p:nvPr/>
        </p:nvSpPr>
        <p:spPr>
          <a:xfrm>
            <a:off x="1769853" y="2208666"/>
            <a:ext cx="19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1" name="左右箭头 100"/>
          <p:cNvSpPr/>
          <p:nvPr/>
        </p:nvSpPr>
        <p:spPr>
          <a:xfrm rot="7622846">
            <a:off x="2738268" y="3504277"/>
            <a:ext cx="1383983" cy="310920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左右箭头 101"/>
          <p:cNvSpPr/>
          <p:nvPr/>
        </p:nvSpPr>
        <p:spPr>
          <a:xfrm>
            <a:off x="3759552" y="5124401"/>
            <a:ext cx="1383983" cy="310920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文本框 35"/>
          <p:cNvSpPr txBox="1"/>
          <p:nvPr/>
        </p:nvSpPr>
        <p:spPr>
          <a:xfrm>
            <a:off x="5211184" y="3051672"/>
            <a:ext cx="2849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 and Structured Information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文本框 36"/>
          <p:cNvSpPr txBox="1"/>
          <p:nvPr/>
        </p:nvSpPr>
        <p:spPr>
          <a:xfrm>
            <a:off x="606708" y="3051672"/>
            <a:ext cx="28499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Basis and Supervisory information 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5" name="矩形 104"/>
          <p:cNvSpPr/>
          <p:nvPr/>
        </p:nvSpPr>
        <p:spPr>
          <a:xfrm>
            <a:off x="3397312" y="5914257"/>
            <a:ext cx="21084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raining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ample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27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1"/>
          <p:cNvSpPr txBox="1"/>
          <p:nvPr/>
        </p:nvSpPr>
        <p:spPr>
          <a:xfrm>
            <a:off x="267418" y="112143"/>
            <a:ext cx="79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Network Architecture</a:t>
            </a: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22" y="4184915"/>
            <a:ext cx="8171428" cy="239047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421022" y="4000249"/>
            <a:ext cx="84835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intuitive, geometric explanation of the exponential </a:t>
            </a:r>
            <a:r>
              <a:rPr lang="en-US" altLang="zh-CN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 of deeper networks</a:t>
            </a:r>
            <a:endParaRPr lang="zh-CN" altLang="en-US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41"/>
          <p:cNvSpPr txBox="1"/>
          <p:nvPr/>
        </p:nvSpPr>
        <p:spPr>
          <a:xfrm>
            <a:off x="277515" y="6525677"/>
            <a:ext cx="7921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figure is copied from Ian </a:t>
            </a:r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Goodfellow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Yoshua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Aaron </a:t>
            </a:r>
            <a:r>
              <a:rPr lang="en-US" altLang="zh-CN" sz="1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Courville</a:t>
            </a:r>
            <a:r>
              <a:rPr lang="en-US" altLang="zh-CN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Deep Learning, 2015</a:t>
            </a:r>
            <a:endParaRPr lang="zh-CN" alt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418" y="1403281"/>
            <a:ext cx="2739734" cy="2596968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5389" y="1330953"/>
            <a:ext cx="2869297" cy="266929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9121" y="937550"/>
            <a:ext cx="1917031" cy="2822067"/>
          </a:xfrm>
          <a:prstGeom prst="rect">
            <a:avLst/>
          </a:prstGeom>
        </p:spPr>
      </p:pic>
      <p:sp>
        <p:nvSpPr>
          <p:cNvPr id="31" name="右箭头 30"/>
          <p:cNvSpPr/>
          <p:nvPr/>
        </p:nvSpPr>
        <p:spPr>
          <a:xfrm>
            <a:off x="3058082" y="2567612"/>
            <a:ext cx="511134" cy="275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右箭头 31"/>
          <p:cNvSpPr/>
          <p:nvPr/>
        </p:nvSpPr>
        <p:spPr>
          <a:xfrm>
            <a:off x="5444255" y="2601789"/>
            <a:ext cx="511134" cy="2757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39500" y="957470"/>
            <a:ext cx="35632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XOR Problem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39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"/>
          <p:cNvSpPr txBox="1"/>
          <p:nvPr/>
        </p:nvSpPr>
        <p:spPr>
          <a:xfrm>
            <a:off x="267418" y="112143"/>
            <a:ext cx="79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vs. Network Architecture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313830" y="964741"/>
            <a:ext cx="8492240" cy="21888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with small data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reducing model complexity (capacity), adding regularization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with big data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underfitting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increasing model complexity, optimization, computation resource</a:t>
            </a:r>
          </a:p>
        </p:txBody>
      </p:sp>
      <p:pic>
        <p:nvPicPr>
          <p:cNvPr id="14" name="Picture 2" descr="D:\course\deep learning\chapter1\figure1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55976" y="3366409"/>
            <a:ext cx="4680520" cy="3349695"/>
          </a:xfrm>
          <a:prstGeom prst="rect">
            <a:avLst/>
          </a:prstGeom>
          <a:noFill/>
        </p:spPr>
      </p:pic>
      <p:grpSp>
        <p:nvGrpSpPr>
          <p:cNvPr id="15" name="Group 235"/>
          <p:cNvGrpSpPr>
            <a:grpSpLocks/>
          </p:cNvGrpSpPr>
          <p:nvPr>
            <p:custDataLst>
              <p:tags r:id="rId1"/>
            </p:custDataLst>
          </p:nvPr>
        </p:nvGrpSpPr>
        <p:grpSpPr bwMode="gray">
          <a:xfrm>
            <a:off x="1622073" y="3582850"/>
            <a:ext cx="1973580" cy="2825496"/>
            <a:chOff x="295" y="1613"/>
            <a:chExt cx="1746" cy="2208"/>
          </a:xfrm>
        </p:grpSpPr>
        <p:sp>
          <p:nvSpPr>
            <p:cNvPr id="16" name="Rectangle 236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gray">
            <a:xfrm>
              <a:off x="295" y="1613"/>
              <a:ext cx="1746" cy="220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50000">
                  <a:srgbClr val="FFCDCE"/>
                </a:gs>
                <a:gs pos="100000">
                  <a:srgbClr val="FF7C80"/>
                </a:gs>
              </a:gsLst>
              <a:lin ang="2700000" scaled="1"/>
            </a:gradFill>
            <a:ln w="57150" cmpd="thickThin" algn="ctr">
              <a:noFill/>
              <a:miter lim="800000"/>
              <a:headEnd/>
              <a:tailEnd/>
            </a:ln>
          </p:spPr>
          <p:txBody>
            <a:bodyPr tIns="0" rIns="137160" bIns="0" anchor="ctr"/>
            <a:lstStyle/>
            <a:p>
              <a:pPr algn="ctr"/>
              <a:endParaRPr lang="en-US" altLang="zh-CN" sz="160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" name="Rectangle 237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gray">
            <a:xfrm>
              <a:off x="371" y="1709"/>
              <a:ext cx="1594" cy="2016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50000">
                  <a:srgbClr val="FFCDCE"/>
                </a:gs>
                <a:gs pos="100000">
                  <a:srgbClr val="FF7C80"/>
                </a:gs>
              </a:gsLst>
              <a:lin ang="18900000" scaled="1"/>
            </a:gradFill>
            <a:ln w="57150" cmpd="thickThin" algn="ctr">
              <a:noFill/>
              <a:miter lim="800000"/>
              <a:headEnd/>
              <a:tailEnd/>
            </a:ln>
          </p:spPr>
          <p:txBody>
            <a:bodyPr tIns="0" rIns="137160" bIns="0" anchor="ctr"/>
            <a:lstStyle/>
            <a:p>
              <a:pPr algn="ctr">
                <a:spcBef>
                  <a:spcPct val="50000"/>
                </a:spcBef>
              </a:pPr>
              <a:endParaRPr lang="en-US" altLang="zh-CN" sz="1600" b="1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TextBox 17"/>
          <p:cNvSpPr txBox="1"/>
          <p:nvPr/>
        </p:nvSpPr>
        <p:spPr bwMode="gray">
          <a:xfrm>
            <a:off x="1948727" y="3166354"/>
            <a:ext cx="12731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rPr>
              <a:t>AI system</a:t>
            </a:r>
            <a:endParaRPr lang="en-US" sz="2000" b="1" dirty="0">
              <a:latin typeface="Times New Roman" panose="02020603050405020304" pitchFamily="18" charset="0"/>
              <a:ea typeface="STKaiti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9" name="Group 89"/>
          <p:cNvGrpSpPr/>
          <p:nvPr/>
        </p:nvGrpSpPr>
        <p:grpSpPr bwMode="gray">
          <a:xfrm>
            <a:off x="1838679" y="3717977"/>
            <a:ext cx="1546188" cy="2660911"/>
            <a:chOff x="2545556" y="2374900"/>
            <a:chExt cx="764382" cy="2459040"/>
          </a:xfrm>
        </p:grpSpPr>
        <p:sp>
          <p:nvSpPr>
            <p:cNvPr id="20" name="Freeform 9"/>
            <p:cNvSpPr/>
            <p:nvPr/>
          </p:nvSpPr>
          <p:spPr bwMode="gray">
            <a:xfrm>
              <a:off x="2545556" y="4069556"/>
              <a:ext cx="764382" cy="561975"/>
            </a:xfrm>
            <a:custGeom>
              <a:avLst/>
              <a:gdLst>
                <a:gd name="connsiteX0" fmla="*/ 235744 w 764382"/>
                <a:gd name="connsiteY0" fmla="*/ 0 h 561975"/>
                <a:gd name="connsiteX1" fmla="*/ 145257 w 764382"/>
                <a:gd name="connsiteY1" fmla="*/ 233363 h 561975"/>
                <a:gd name="connsiteX2" fmla="*/ 14288 w 764382"/>
                <a:gd name="connsiteY2" fmla="*/ 302419 h 561975"/>
                <a:gd name="connsiteX3" fmla="*/ 0 w 764382"/>
                <a:gd name="connsiteY3" fmla="*/ 557213 h 561975"/>
                <a:gd name="connsiteX4" fmla="*/ 90488 w 764382"/>
                <a:gd name="connsiteY4" fmla="*/ 561975 h 561975"/>
                <a:gd name="connsiteX5" fmla="*/ 371475 w 764382"/>
                <a:gd name="connsiteY5" fmla="*/ 426244 h 561975"/>
                <a:gd name="connsiteX6" fmla="*/ 673894 w 764382"/>
                <a:gd name="connsiteY6" fmla="*/ 552450 h 561975"/>
                <a:gd name="connsiteX7" fmla="*/ 764382 w 764382"/>
                <a:gd name="connsiteY7" fmla="*/ 557213 h 561975"/>
                <a:gd name="connsiteX8" fmla="*/ 747713 w 764382"/>
                <a:gd name="connsiteY8" fmla="*/ 302419 h 561975"/>
                <a:gd name="connsiteX9" fmla="*/ 614363 w 764382"/>
                <a:gd name="connsiteY9" fmla="*/ 235744 h 561975"/>
                <a:gd name="connsiteX10" fmla="*/ 523875 w 764382"/>
                <a:gd name="connsiteY10" fmla="*/ 19050 h 561975"/>
                <a:gd name="connsiteX11" fmla="*/ 235744 w 764382"/>
                <a:gd name="connsiteY11" fmla="*/ 0 h 561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4382" h="561975">
                  <a:moveTo>
                    <a:pt x="235744" y="0"/>
                  </a:moveTo>
                  <a:lnTo>
                    <a:pt x="145257" y="233363"/>
                  </a:lnTo>
                  <a:lnTo>
                    <a:pt x="14288" y="302419"/>
                  </a:lnTo>
                  <a:lnTo>
                    <a:pt x="0" y="557213"/>
                  </a:lnTo>
                  <a:lnTo>
                    <a:pt x="90488" y="561975"/>
                  </a:lnTo>
                  <a:lnTo>
                    <a:pt x="371475" y="426244"/>
                  </a:lnTo>
                  <a:lnTo>
                    <a:pt x="673894" y="552450"/>
                  </a:lnTo>
                  <a:lnTo>
                    <a:pt x="764382" y="557213"/>
                  </a:lnTo>
                  <a:lnTo>
                    <a:pt x="747713" y="302419"/>
                  </a:lnTo>
                  <a:lnTo>
                    <a:pt x="614363" y="235744"/>
                  </a:lnTo>
                  <a:lnTo>
                    <a:pt x="523875" y="19050"/>
                  </a:lnTo>
                  <a:lnTo>
                    <a:pt x="235744" y="0"/>
                  </a:lnTo>
                  <a:close/>
                </a:path>
              </a:pathLst>
            </a:custGeom>
            <a:gradFill>
              <a:gsLst>
                <a:gs pos="0">
                  <a:schemeClr val="tx1"/>
                </a:gs>
                <a:gs pos="13000">
                  <a:schemeClr val="bg1">
                    <a:lumMod val="95000"/>
                  </a:schemeClr>
                </a:gs>
                <a:gs pos="28000">
                  <a:schemeClr val="tx1">
                    <a:lumMod val="75000"/>
                    <a:lumOff val="25000"/>
                  </a:schemeClr>
                </a:gs>
                <a:gs pos="42999">
                  <a:schemeClr val="bg1">
                    <a:lumMod val="85000"/>
                  </a:schemeClr>
                </a:gs>
                <a:gs pos="58000">
                  <a:schemeClr val="tx1">
                    <a:lumMod val="75000"/>
                    <a:lumOff val="25000"/>
                  </a:schemeClr>
                </a:gs>
                <a:gs pos="72000">
                  <a:schemeClr val="bg1">
                    <a:lumMod val="75000"/>
                  </a:schemeClr>
                </a:gs>
                <a:gs pos="87000">
                  <a:schemeClr val="tx1">
                    <a:lumMod val="75000"/>
                    <a:lumOff val="2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0"/>
            </a:gradFill>
            <a:ln w="952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GB" sz="1100" b="1" dirty="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Freeform 10"/>
            <p:cNvSpPr/>
            <p:nvPr/>
          </p:nvSpPr>
          <p:spPr bwMode="gray">
            <a:xfrm>
              <a:off x="2786856" y="2374900"/>
              <a:ext cx="280194" cy="2260600"/>
            </a:xfrm>
            <a:custGeom>
              <a:avLst/>
              <a:gdLst>
                <a:gd name="connsiteX0" fmla="*/ 127000 w 273050"/>
                <a:gd name="connsiteY0" fmla="*/ 0 h 2260600"/>
                <a:gd name="connsiteX1" fmla="*/ 0 w 273050"/>
                <a:gd name="connsiteY1" fmla="*/ 508000 h 2260600"/>
                <a:gd name="connsiteX2" fmla="*/ 0 w 273050"/>
                <a:gd name="connsiteY2" fmla="*/ 1701800 h 2260600"/>
                <a:gd name="connsiteX3" fmla="*/ 69850 w 273050"/>
                <a:gd name="connsiteY3" fmla="*/ 2260600 h 2260600"/>
                <a:gd name="connsiteX4" fmla="*/ 190500 w 273050"/>
                <a:gd name="connsiteY4" fmla="*/ 2260600 h 2260600"/>
                <a:gd name="connsiteX5" fmla="*/ 273050 w 273050"/>
                <a:gd name="connsiteY5" fmla="*/ 1708150 h 2260600"/>
                <a:gd name="connsiteX6" fmla="*/ 273050 w 273050"/>
                <a:gd name="connsiteY6" fmla="*/ 584200 h 2260600"/>
                <a:gd name="connsiteX7" fmla="*/ 127000 w 273050"/>
                <a:gd name="connsiteY7" fmla="*/ 0 h 2260600"/>
                <a:gd name="connsiteX0" fmla="*/ 134144 w 280194"/>
                <a:gd name="connsiteY0" fmla="*/ 0 h 2260600"/>
                <a:gd name="connsiteX1" fmla="*/ 0 w 280194"/>
                <a:gd name="connsiteY1" fmla="*/ 577056 h 2260600"/>
                <a:gd name="connsiteX2" fmla="*/ 7144 w 280194"/>
                <a:gd name="connsiteY2" fmla="*/ 1701800 h 2260600"/>
                <a:gd name="connsiteX3" fmla="*/ 76994 w 280194"/>
                <a:gd name="connsiteY3" fmla="*/ 2260600 h 2260600"/>
                <a:gd name="connsiteX4" fmla="*/ 197644 w 280194"/>
                <a:gd name="connsiteY4" fmla="*/ 2260600 h 2260600"/>
                <a:gd name="connsiteX5" fmla="*/ 280194 w 280194"/>
                <a:gd name="connsiteY5" fmla="*/ 1708150 h 2260600"/>
                <a:gd name="connsiteX6" fmla="*/ 280194 w 280194"/>
                <a:gd name="connsiteY6" fmla="*/ 584200 h 2260600"/>
                <a:gd name="connsiteX7" fmla="*/ 134144 w 280194"/>
                <a:gd name="connsiteY7" fmla="*/ 0 h 2260600"/>
                <a:gd name="connsiteX0" fmla="*/ 134144 w 280194"/>
                <a:gd name="connsiteY0" fmla="*/ 0 h 2260600"/>
                <a:gd name="connsiteX1" fmla="*/ 0 w 280194"/>
                <a:gd name="connsiteY1" fmla="*/ 577056 h 2260600"/>
                <a:gd name="connsiteX2" fmla="*/ 7144 w 280194"/>
                <a:gd name="connsiteY2" fmla="*/ 1701800 h 2260600"/>
                <a:gd name="connsiteX3" fmla="*/ 76994 w 280194"/>
                <a:gd name="connsiteY3" fmla="*/ 2260600 h 2260600"/>
                <a:gd name="connsiteX4" fmla="*/ 197644 w 280194"/>
                <a:gd name="connsiteY4" fmla="*/ 2260600 h 2260600"/>
                <a:gd name="connsiteX5" fmla="*/ 280194 w 280194"/>
                <a:gd name="connsiteY5" fmla="*/ 1708150 h 2260600"/>
                <a:gd name="connsiteX6" fmla="*/ 280194 w 280194"/>
                <a:gd name="connsiteY6" fmla="*/ 584200 h 2260600"/>
                <a:gd name="connsiteX7" fmla="*/ 134144 w 280194"/>
                <a:gd name="connsiteY7" fmla="*/ 0 h 2260600"/>
                <a:gd name="connsiteX0" fmla="*/ 134144 w 280194"/>
                <a:gd name="connsiteY0" fmla="*/ 0 h 2260600"/>
                <a:gd name="connsiteX1" fmla="*/ 0 w 280194"/>
                <a:gd name="connsiteY1" fmla="*/ 577056 h 2260600"/>
                <a:gd name="connsiteX2" fmla="*/ 7144 w 280194"/>
                <a:gd name="connsiteY2" fmla="*/ 1701800 h 2260600"/>
                <a:gd name="connsiteX3" fmla="*/ 76994 w 280194"/>
                <a:gd name="connsiteY3" fmla="*/ 2260600 h 2260600"/>
                <a:gd name="connsiteX4" fmla="*/ 197644 w 280194"/>
                <a:gd name="connsiteY4" fmla="*/ 2260600 h 2260600"/>
                <a:gd name="connsiteX5" fmla="*/ 280194 w 280194"/>
                <a:gd name="connsiteY5" fmla="*/ 1708150 h 2260600"/>
                <a:gd name="connsiteX6" fmla="*/ 280194 w 280194"/>
                <a:gd name="connsiteY6" fmla="*/ 584200 h 2260600"/>
                <a:gd name="connsiteX7" fmla="*/ 134144 w 280194"/>
                <a:gd name="connsiteY7" fmla="*/ 0 h 2260600"/>
                <a:gd name="connsiteX0" fmla="*/ 134144 w 280194"/>
                <a:gd name="connsiteY0" fmla="*/ 0 h 2260600"/>
                <a:gd name="connsiteX1" fmla="*/ 0 w 280194"/>
                <a:gd name="connsiteY1" fmla="*/ 577056 h 2260600"/>
                <a:gd name="connsiteX2" fmla="*/ 7144 w 280194"/>
                <a:gd name="connsiteY2" fmla="*/ 1701800 h 2260600"/>
                <a:gd name="connsiteX3" fmla="*/ 76994 w 280194"/>
                <a:gd name="connsiteY3" fmla="*/ 2260600 h 2260600"/>
                <a:gd name="connsiteX4" fmla="*/ 197644 w 280194"/>
                <a:gd name="connsiteY4" fmla="*/ 2260600 h 2260600"/>
                <a:gd name="connsiteX5" fmla="*/ 280194 w 280194"/>
                <a:gd name="connsiteY5" fmla="*/ 1708150 h 2260600"/>
                <a:gd name="connsiteX6" fmla="*/ 275432 w 280194"/>
                <a:gd name="connsiteY6" fmla="*/ 567532 h 2260600"/>
                <a:gd name="connsiteX7" fmla="*/ 134144 w 280194"/>
                <a:gd name="connsiteY7" fmla="*/ 0 h 2260600"/>
                <a:gd name="connsiteX0" fmla="*/ 141287 w 280194"/>
                <a:gd name="connsiteY0" fmla="*/ 0 h 2260600"/>
                <a:gd name="connsiteX1" fmla="*/ 0 w 280194"/>
                <a:gd name="connsiteY1" fmla="*/ 577056 h 2260600"/>
                <a:gd name="connsiteX2" fmla="*/ 7144 w 280194"/>
                <a:gd name="connsiteY2" fmla="*/ 1701800 h 2260600"/>
                <a:gd name="connsiteX3" fmla="*/ 76994 w 280194"/>
                <a:gd name="connsiteY3" fmla="*/ 2260600 h 2260600"/>
                <a:gd name="connsiteX4" fmla="*/ 197644 w 280194"/>
                <a:gd name="connsiteY4" fmla="*/ 2260600 h 2260600"/>
                <a:gd name="connsiteX5" fmla="*/ 280194 w 280194"/>
                <a:gd name="connsiteY5" fmla="*/ 1708150 h 2260600"/>
                <a:gd name="connsiteX6" fmla="*/ 275432 w 280194"/>
                <a:gd name="connsiteY6" fmla="*/ 567532 h 2260600"/>
                <a:gd name="connsiteX7" fmla="*/ 141287 w 280194"/>
                <a:gd name="connsiteY7" fmla="*/ 0 h 2260600"/>
                <a:gd name="connsiteX0" fmla="*/ 141287 w 280194"/>
                <a:gd name="connsiteY0" fmla="*/ 0 h 2260600"/>
                <a:gd name="connsiteX1" fmla="*/ 0 w 280194"/>
                <a:gd name="connsiteY1" fmla="*/ 577056 h 2260600"/>
                <a:gd name="connsiteX2" fmla="*/ 7144 w 280194"/>
                <a:gd name="connsiteY2" fmla="*/ 1701800 h 2260600"/>
                <a:gd name="connsiteX3" fmla="*/ 76994 w 280194"/>
                <a:gd name="connsiteY3" fmla="*/ 2260600 h 2260600"/>
                <a:gd name="connsiteX4" fmla="*/ 197644 w 280194"/>
                <a:gd name="connsiteY4" fmla="*/ 2260600 h 2260600"/>
                <a:gd name="connsiteX5" fmla="*/ 280194 w 280194"/>
                <a:gd name="connsiteY5" fmla="*/ 1708150 h 2260600"/>
                <a:gd name="connsiteX6" fmla="*/ 275432 w 280194"/>
                <a:gd name="connsiteY6" fmla="*/ 567532 h 2260600"/>
                <a:gd name="connsiteX7" fmla="*/ 141287 w 280194"/>
                <a:gd name="connsiteY7" fmla="*/ 0 h 2260600"/>
                <a:gd name="connsiteX0" fmla="*/ 141287 w 280194"/>
                <a:gd name="connsiteY0" fmla="*/ 0 h 2260600"/>
                <a:gd name="connsiteX1" fmla="*/ 0 w 280194"/>
                <a:gd name="connsiteY1" fmla="*/ 577056 h 2260600"/>
                <a:gd name="connsiteX2" fmla="*/ 7144 w 280194"/>
                <a:gd name="connsiteY2" fmla="*/ 1701800 h 2260600"/>
                <a:gd name="connsiteX3" fmla="*/ 76994 w 280194"/>
                <a:gd name="connsiteY3" fmla="*/ 2260600 h 2260600"/>
                <a:gd name="connsiteX4" fmla="*/ 197644 w 280194"/>
                <a:gd name="connsiteY4" fmla="*/ 2260600 h 2260600"/>
                <a:gd name="connsiteX5" fmla="*/ 280194 w 280194"/>
                <a:gd name="connsiteY5" fmla="*/ 1708150 h 2260600"/>
                <a:gd name="connsiteX6" fmla="*/ 275432 w 280194"/>
                <a:gd name="connsiteY6" fmla="*/ 567532 h 2260600"/>
                <a:gd name="connsiteX7" fmla="*/ 141287 w 280194"/>
                <a:gd name="connsiteY7" fmla="*/ 0 h 2260600"/>
                <a:gd name="connsiteX0" fmla="*/ 141287 w 280194"/>
                <a:gd name="connsiteY0" fmla="*/ 0 h 2260600"/>
                <a:gd name="connsiteX1" fmla="*/ 0 w 280194"/>
                <a:gd name="connsiteY1" fmla="*/ 577056 h 2260600"/>
                <a:gd name="connsiteX2" fmla="*/ 7144 w 280194"/>
                <a:gd name="connsiteY2" fmla="*/ 1701800 h 2260600"/>
                <a:gd name="connsiteX3" fmla="*/ 76994 w 280194"/>
                <a:gd name="connsiteY3" fmla="*/ 2260600 h 2260600"/>
                <a:gd name="connsiteX4" fmla="*/ 197644 w 280194"/>
                <a:gd name="connsiteY4" fmla="*/ 2260600 h 2260600"/>
                <a:gd name="connsiteX5" fmla="*/ 280194 w 280194"/>
                <a:gd name="connsiteY5" fmla="*/ 1708150 h 2260600"/>
                <a:gd name="connsiteX6" fmla="*/ 275432 w 280194"/>
                <a:gd name="connsiteY6" fmla="*/ 567532 h 2260600"/>
                <a:gd name="connsiteX7" fmla="*/ 141287 w 280194"/>
                <a:gd name="connsiteY7" fmla="*/ 0 h 2260600"/>
                <a:gd name="connsiteX0" fmla="*/ 141287 w 280194"/>
                <a:gd name="connsiteY0" fmla="*/ 0 h 2260600"/>
                <a:gd name="connsiteX1" fmla="*/ 0 w 280194"/>
                <a:gd name="connsiteY1" fmla="*/ 577056 h 2260600"/>
                <a:gd name="connsiteX2" fmla="*/ 7144 w 280194"/>
                <a:gd name="connsiteY2" fmla="*/ 1701800 h 2260600"/>
                <a:gd name="connsiteX3" fmla="*/ 76994 w 280194"/>
                <a:gd name="connsiteY3" fmla="*/ 2260600 h 2260600"/>
                <a:gd name="connsiteX4" fmla="*/ 197644 w 280194"/>
                <a:gd name="connsiteY4" fmla="*/ 2260600 h 2260600"/>
                <a:gd name="connsiteX5" fmla="*/ 280194 w 280194"/>
                <a:gd name="connsiteY5" fmla="*/ 1708150 h 2260600"/>
                <a:gd name="connsiteX6" fmla="*/ 275432 w 280194"/>
                <a:gd name="connsiteY6" fmla="*/ 567532 h 2260600"/>
                <a:gd name="connsiteX7" fmla="*/ 141287 w 280194"/>
                <a:gd name="connsiteY7" fmla="*/ 0 h 226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194" h="2260600">
                  <a:moveTo>
                    <a:pt x="141287" y="0"/>
                  </a:moveTo>
                  <a:cubicBezTo>
                    <a:pt x="96572" y="192352"/>
                    <a:pt x="23283" y="277548"/>
                    <a:pt x="0" y="577056"/>
                  </a:cubicBezTo>
                  <a:cubicBezTo>
                    <a:pt x="2381" y="951971"/>
                    <a:pt x="4763" y="1326885"/>
                    <a:pt x="7144" y="1701800"/>
                  </a:cubicBezTo>
                  <a:cubicBezTo>
                    <a:pt x="4233" y="1880924"/>
                    <a:pt x="13229" y="2045758"/>
                    <a:pt x="76994" y="2260600"/>
                  </a:cubicBezTo>
                  <a:lnTo>
                    <a:pt x="197644" y="2260600"/>
                  </a:lnTo>
                  <a:cubicBezTo>
                    <a:pt x="263261" y="2124075"/>
                    <a:pt x="276489" y="1889919"/>
                    <a:pt x="280194" y="1708150"/>
                  </a:cubicBezTo>
                  <a:cubicBezTo>
                    <a:pt x="278607" y="1327944"/>
                    <a:pt x="277019" y="947738"/>
                    <a:pt x="275432" y="567532"/>
                  </a:cubicBezTo>
                  <a:cubicBezTo>
                    <a:pt x="252943" y="246593"/>
                    <a:pt x="189970" y="194733"/>
                    <a:pt x="141287" y="0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 w="9525" cap="flat" cmpd="sng" algn="ctr">
              <a:solidFill>
                <a:schemeClr val="bg2">
                  <a:lumMod val="2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GB" sz="1100" b="1" dirty="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Freeform 11"/>
            <p:cNvSpPr/>
            <p:nvPr/>
          </p:nvSpPr>
          <p:spPr bwMode="gray">
            <a:xfrm>
              <a:off x="2814638" y="2976563"/>
              <a:ext cx="228600" cy="1638300"/>
            </a:xfrm>
            <a:custGeom>
              <a:avLst/>
              <a:gdLst>
                <a:gd name="connsiteX0" fmla="*/ 0 w 228600"/>
                <a:gd name="connsiteY0" fmla="*/ 0 h 1638300"/>
                <a:gd name="connsiteX1" fmla="*/ 219075 w 228600"/>
                <a:gd name="connsiteY1" fmla="*/ 0 h 1638300"/>
                <a:gd name="connsiteX2" fmla="*/ 228600 w 228600"/>
                <a:gd name="connsiteY2" fmla="*/ 1204912 h 1638300"/>
                <a:gd name="connsiteX3" fmla="*/ 161925 w 228600"/>
                <a:gd name="connsiteY3" fmla="*/ 1638300 h 1638300"/>
                <a:gd name="connsiteX4" fmla="*/ 66675 w 228600"/>
                <a:gd name="connsiteY4" fmla="*/ 1638300 h 1638300"/>
                <a:gd name="connsiteX5" fmla="*/ 9525 w 228600"/>
                <a:gd name="connsiteY5" fmla="*/ 1219200 h 1638300"/>
                <a:gd name="connsiteX6" fmla="*/ 0 w 228600"/>
                <a:gd name="connsiteY6" fmla="*/ 0 h 1638300"/>
                <a:gd name="connsiteX0" fmla="*/ 0 w 228600"/>
                <a:gd name="connsiteY0" fmla="*/ 0 h 1638300"/>
                <a:gd name="connsiteX1" fmla="*/ 219075 w 228600"/>
                <a:gd name="connsiteY1" fmla="*/ 0 h 1638300"/>
                <a:gd name="connsiteX2" fmla="*/ 228600 w 228600"/>
                <a:gd name="connsiteY2" fmla="*/ 1204912 h 1638300"/>
                <a:gd name="connsiteX3" fmla="*/ 161925 w 228600"/>
                <a:gd name="connsiteY3" fmla="*/ 1638300 h 1638300"/>
                <a:gd name="connsiteX4" fmla="*/ 66675 w 228600"/>
                <a:gd name="connsiteY4" fmla="*/ 1638300 h 1638300"/>
                <a:gd name="connsiteX5" fmla="*/ 9525 w 228600"/>
                <a:gd name="connsiteY5" fmla="*/ 1219200 h 1638300"/>
                <a:gd name="connsiteX6" fmla="*/ 0 w 228600"/>
                <a:gd name="connsiteY6" fmla="*/ 0 h 1638300"/>
                <a:gd name="connsiteX0" fmla="*/ 0 w 228600"/>
                <a:gd name="connsiteY0" fmla="*/ 0 h 1638300"/>
                <a:gd name="connsiteX1" fmla="*/ 219075 w 228600"/>
                <a:gd name="connsiteY1" fmla="*/ 0 h 1638300"/>
                <a:gd name="connsiteX2" fmla="*/ 228600 w 228600"/>
                <a:gd name="connsiteY2" fmla="*/ 1204912 h 1638300"/>
                <a:gd name="connsiteX3" fmla="*/ 161925 w 228600"/>
                <a:gd name="connsiteY3" fmla="*/ 1638300 h 1638300"/>
                <a:gd name="connsiteX4" fmla="*/ 66675 w 228600"/>
                <a:gd name="connsiteY4" fmla="*/ 1638300 h 1638300"/>
                <a:gd name="connsiteX5" fmla="*/ 9525 w 228600"/>
                <a:gd name="connsiteY5" fmla="*/ 1219200 h 1638300"/>
                <a:gd name="connsiteX6" fmla="*/ 0 w 228600"/>
                <a:gd name="connsiteY6" fmla="*/ 0 h 1638300"/>
                <a:gd name="connsiteX0" fmla="*/ 0 w 228600"/>
                <a:gd name="connsiteY0" fmla="*/ 0 h 1638300"/>
                <a:gd name="connsiteX1" fmla="*/ 219075 w 228600"/>
                <a:gd name="connsiteY1" fmla="*/ 0 h 1638300"/>
                <a:gd name="connsiteX2" fmla="*/ 228600 w 228600"/>
                <a:gd name="connsiteY2" fmla="*/ 1204912 h 1638300"/>
                <a:gd name="connsiteX3" fmla="*/ 161925 w 228600"/>
                <a:gd name="connsiteY3" fmla="*/ 1638300 h 1638300"/>
                <a:gd name="connsiteX4" fmla="*/ 66675 w 228600"/>
                <a:gd name="connsiteY4" fmla="*/ 1638300 h 1638300"/>
                <a:gd name="connsiteX5" fmla="*/ 9525 w 228600"/>
                <a:gd name="connsiteY5" fmla="*/ 1219200 h 1638300"/>
                <a:gd name="connsiteX6" fmla="*/ 0 w 228600"/>
                <a:gd name="connsiteY6" fmla="*/ 0 h 163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8600" h="1638300">
                  <a:moveTo>
                    <a:pt x="0" y="0"/>
                  </a:moveTo>
                  <a:lnTo>
                    <a:pt x="219075" y="0"/>
                  </a:lnTo>
                  <a:lnTo>
                    <a:pt x="228600" y="1204912"/>
                  </a:lnTo>
                  <a:cubicBezTo>
                    <a:pt x="223044" y="1337468"/>
                    <a:pt x="184150" y="1493837"/>
                    <a:pt x="161925" y="1638300"/>
                  </a:cubicBezTo>
                  <a:lnTo>
                    <a:pt x="66675" y="1638300"/>
                  </a:lnTo>
                  <a:cubicBezTo>
                    <a:pt x="42863" y="1517650"/>
                    <a:pt x="2381" y="1401763"/>
                    <a:pt x="9525" y="1219200"/>
                  </a:cubicBezTo>
                  <a:cubicBezTo>
                    <a:pt x="7937" y="811212"/>
                    <a:pt x="6350" y="403225"/>
                    <a:pt x="0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GB" sz="1100" b="1" dirty="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Oval 12"/>
            <p:cNvSpPr/>
            <p:nvPr/>
          </p:nvSpPr>
          <p:spPr bwMode="gray">
            <a:xfrm>
              <a:off x="2821781" y="3338513"/>
              <a:ext cx="204788" cy="8572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GB" sz="1100" b="1" dirty="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Rectangle 13"/>
            <p:cNvSpPr/>
            <p:nvPr/>
          </p:nvSpPr>
          <p:spPr bwMode="gray">
            <a:xfrm>
              <a:off x="2897983" y="3405190"/>
              <a:ext cx="45719" cy="4571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GB" sz="1100" b="1" dirty="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Freeform 14"/>
            <p:cNvSpPr/>
            <p:nvPr/>
          </p:nvSpPr>
          <p:spPr bwMode="gray">
            <a:xfrm>
              <a:off x="2914650" y="3450431"/>
              <a:ext cx="80169" cy="66675"/>
            </a:xfrm>
            <a:custGeom>
              <a:avLst/>
              <a:gdLst>
                <a:gd name="connsiteX0" fmla="*/ 0 w 52387"/>
                <a:gd name="connsiteY0" fmla="*/ 0 h 66675"/>
                <a:gd name="connsiteX1" fmla="*/ 52387 w 52387"/>
                <a:gd name="connsiteY1" fmla="*/ 59532 h 66675"/>
                <a:gd name="connsiteX2" fmla="*/ 26194 w 52387"/>
                <a:gd name="connsiteY2" fmla="*/ 66675 h 66675"/>
                <a:gd name="connsiteX3" fmla="*/ 0 w 52387"/>
                <a:gd name="connsiteY3" fmla="*/ 0 h 66675"/>
                <a:gd name="connsiteX0" fmla="*/ 26194 w 78581"/>
                <a:gd name="connsiteY0" fmla="*/ 0 h 66675"/>
                <a:gd name="connsiteX1" fmla="*/ 78581 w 78581"/>
                <a:gd name="connsiteY1" fmla="*/ 59532 h 66675"/>
                <a:gd name="connsiteX2" fmla="*/ 52388 w 78581"/>
                <a:gd name="connsiteY2" fmla="*/ 66675 h 66675"/>
                <a:gd name="connsiteX3" fmla="*/ 0 w 78581"/>
                <a:gd name="connsiteY3" fmla="*/ 0 h 66675"/>
                <a:gd name="connsiteX4" fmla="*/ 26194 w 78581"/>
                <a:gd name="connsiteY4" fmla="*/ 0 h 66675"/>
                <a:gd name="connsiteX0" fmla="*/ 26194 w 80169"/>
                <a:gd name="connsiteY0" fmla="*/ 0 h 66675"/>
                <a:gd name="connsiteX1" fmla="*/ 78581 w 80169"/>
                <a:gd name="connsiteY1" fmla="*/ 59532 h 66675"/>
                <a:gd name="connsiteX2" fmla="*/ 52388 w 80169"/>
                <a:gd name="connsiteY2" fmla="*/ 66675 h 66675"/>
                <a:gd name="connsiteX3" fmla="*/ 0 w 80169"/>
                <a:gd name="connsiteY3" fmla="*/ 0 h 66675"/>
                <a:gd name="connsiteX4" fmla="*/ 26194 w 80169"/>
                <a:gd name="connsiteY4" fmla="*/ 0 h 66675"/>
                <a:gd name="connsiteX0" fmla="*/ 26194 w 80169"/>
                <a:gd name="connsiteY0" fmla="*/ 0 h 66675"/>
                <a:gd name="connsiteX1" fmla="*/ 78581 w 80169"/>
                <a:gd name="connsiteY1" fmla="*/ 59532 h 66675"/>
                <a:gd name="connsiteX2" fmla="*/ 52388 w 80169"/>
                <a:gd name="connsiteY2" fmla="*/ 66675 h 66675"/>
                <a:gd name="connsiteX3" fmla="*/ 0 w 80169"/>
                <a:gd name="connsiteY3" fmla="*/ 0 h 66675"/>
                <a:gd name="connsiteX4" fmla="*/ 26194 w 80169"/>
                <a:gd name="connsiteY4" fmla="*/ 0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69" h="66675">
                  <a:moveTo>
                    <a:pt x="26194" y="0"/>
                  </a:moveTo>
                  <a:cubicBezTo>
                    <a:pt x="43656" y="19844"/>
                    <a:pt x="80169" y="37307"/>
                    <a:pt x="78581" y="59532"/>
                  </a:cubicBezTo>
                  <a:lnTo>
                    <a:pt x="52388" y="66675"/>
                  </a:lnTo>
                  <a:cubicBezTo>
                    <a:pt x="49212" y="37306"/>
                    <a:pt x="17463" y="22225"/>
                    <a:pt x="0" y="0"/>
                  </a:cubicBezTo>
                  <a:lnTo>
                    <a:pt x="26194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GB" sz="1100" b="1" dirty="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Oval 15"/>
            <p:cNvSpPr/>
            <p:nvPr/>
          </p:nvSpPr>
          <p:spPr bwMode="gray">
            <a:xfrm>
              <a:off x="2821781" y="3829050"/>
              <a:ext cx="204788" cy="85725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GB" sz="1100" b="1" dirty="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Rectangle 16"/>
            <p:cNvSpPr/>
            <p:nvPr/>
          </p:nvSpPr>
          <p:spPr bwMode="gray">
            <a:xfrm>
              <a:off x="2897983" y="3895727"/>
              <a:ext cx="45719" cy="4571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latinLnBrk="0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endParaRPr lang="en-GB" sz="1100" b="1" dirty="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8" name="Group 125"/>
            <p:cNvGrpSpPr/>
            <p:nvPr/>
          </p:nvGrpSpPr>
          <p:grpSpPr bwMode="gray">
            <a:xfrm>
              <a:off x="2843213" y="3940969"/>
              <a:ext cx="97630" cy="435770"/>
              <a:chOff x="2843213" y="3940969"/>
              <a:chExt cx="97630" cy="435770"/>
            </a:xfrm>
          </p:grpSpPr>
          <p:sp>
            <p:nvSpPr>
              <p:cNvPr id="49" name="Freeform 28"/>
              <p:cNvSpPr/>
              <p:nvPr/>
            </p:nvSpPr>
            <p:spPr bwMode="gray">
              <a:xfrm>
                <a:off x="2847180" y="3940969"/>
                <a:ext cx="93663" cy="211932"/>
              </a:xfrm>
              <a:custGeom>
                <a:avLst/>
                <a:gdLst>
                  <a:gd name="connsiteX0" fmla="*/ 0 w 52387"/>
                  <a:gd name="connsiteY0" fmla="*/ 0 h 66675"/>
                  <a:gd name="connsiteX1" fmla="*/ 52387 w 52387"/>
                  <a:gd name="connsiteY1" fmla="*/ 59532 h 66675"/>
                  <a:gd name="connsiteX2" fmla="*/ 26194 w 52387"/>
                  <a:gd name="connsiteY2" fmla="*/ 66675 h 66675"/>
                  <a:gd name="connsiteX3" fmla="*/ 0 w 52387"/>
                  <a:gd name="connsiteY3" fmla="*/ 0 h 66675"/>
                  <a:gd name="connsiteX0" fmla="*/ 26194 w 78581"/>
                  <a:gd name="connsiteY0" fmla="*/ 0 h 66675"/>
                  <a:gd name="connsiteX1" fmla="*/ 78581 w 78581"/>
                  <a:gd name="connsiteY1" fmla="*/ 59532 h 66675"/>
                  <a:gd name="connsiteX2" fmla="*/ 52388 w 78581"/>
                  <a:gd name="connsiteY2" fmla="*/ 66675 h 66675"/>
                  <a:gd name="connsiteX3" fmla="*/ 0 w 78581"/>
                  <a:gd name="connsiteY3" fmla="*/ 0 h 66675"/>
                  <a:gd name="connsiteX4" fmla="*/ 26194 w 78581"/>
                  <a:gd name="connsiteY4" fmla="*/ 0 h 66675"/>
                  <a:gd name="connsiteX0" fmla="*/ 26194 w 80169"/>
                  <a:gd name="connsiteY0" fmla="*/ 0 h 66675"/>
                  <a:gd name="connsiteX1" fmla="*/ 78581 w 80169"/>
                  <a:gd name="connsiteY1" fmla="*/ 59532 h 66675"/>
                  <a:gd name="connsiteX2" fmla="*/ 52388 w 80169"/>
                  <a:gd name="connsiteY2" fmla="*/ 66675 h 66675"/>
                  <a:gd name="connsiteX3" fmla="*/ 0 w 80169"/>
                  <a:gd name="connsiteY3" fmla="*/ 0 h 66675"/>
                  <a:gd name="connsiteX4" fmla="*/ 26194 w 80169"/>
                  <a:gd name="connsiteY4" fmla="*/ 0 h 66675"/>
                  <a:gd name="connsiteX0" fmla="*/ 26194 w 80169"/>
                  <a:gd name="connsiteY0" fmla="*/ 0 h 66675"/>
                  <a:gd name="connsiteX1" fmla="*/ 78581 w 80169"/>
                  <a:gd name="connsiteY1" fmla="*/ 59532 h 66675"/>
                  <a:gd name="connsiteX2" fmla="*/ 52388 w 80169"/>
                  <a:gd name="connsiteY2" fmla="*/ 66675 h 66675"/>
                  <a:gd name="connsiteX3" fmla="*/ 0 w 80169"/>
                  <a:gd name="connsiteY3" fmla="*/ 0 h 66675"/>
                  <a:gd name="connsiteX4" fmla="*/ 26194 w 80169"/>
                  <a:gd name="connsiteY4" fmla="*/ 0 h 66675"/>
                  <a:gd name="connsiteX0" fmla="*/ 93663 w 147638"/>
                  <a:gd name="connsiteY0" fmla="*/ 0 h 211932"/>
                  <a:gd name="connsiteX1" fmla="*/ 146050 w 147638"/>
                  <a:gd name="connsiteY1" fmla="*/ 59532 h 211932"/>
                  <a:gd name="connsiteX2" fmla="*/ 3176 w 147638"/>
                  <a:gd name="connsiteY2" fmla="*/ 211932 h 211932"/>
                  <a:gd name="connsiteX3" fmla="*/ 67469 w 147638"/>
                  <a:gd name="connsiteY3" fmla="*/ 0 h 211932"/>
                  <a:gd name="connsiteX4" fmla="*/ 93663 w 147638"/>
                  <a:gd name="connsiteY4" fmla="*/ 0 h 211932"/>
                  <a:gd name="connsiteX0" fmla="*/ 93663 w 111125"/>
                  <a:gd name="connsiteY0" fmla="*/ 0 h 211932"/>
                  <a:gd name="connsiteX1" fmla="*/ 26987 w 111125"/>
                  <a:gd name="connsiteY1" fmla="*/ 209551 h 211932"/>
                  <a:gd name="connsiteX2" fmla="*/ 3176 w 111125"/>
                  <a:gd name="connsiteY2" fmla="*/ 211932 h 211932"/>
                  <a:gd name="connsiteX3" fmla="*/ 67469 w 111125"/>
                  <a:gd name="connsiteY3" fmla="*/ 0 h 211932"/>
                  <a:gd name="connsiteX4" fmla="*/ 93663 w 111125"/>
                  <a:gd name="connsiteY4" fmla="*/ 0 h 211932"/>
                  <a:gd name="connsiteX0" fmla="*/ 93663 w 111125"/>
                  <a:gd name="connsiteY0" fmla="*/ 0 h 211932"/>
                  <a:gd name="connsiteX1" fmla="*/ 26987 w 111125"/>
                  <a:gd name="connsiteY1" fmla="*/ 209551 h 211932"/>
                  <a:gd name="connsiteX2" fmla="*/ 3176 w 111125"/>
                  <a:gd name="connsiteY2" fmla="*/ 211932 h 211932"/>
                  <a:gd name="connsiteX3" fmla="*/ 67469 w 111125"/>
                  <a:gd name="connsiteY3" fmla="*/ 0 h 211932"/>
                  <a:gd name="connsiteX4" fmla="*/ 93663 w 111125"/>
                  <a:gd name="connsiteY4" fmla="*/ 0 h 211932"/>
                  <a:gd name="connsiteX0" fmla="*/ 93663 w 93663"/>
                  <a:gd name="connsiteY0" fmla="*/ 0 h 211932"/>
                  <a:gd name="connsiteX1" fmla="*/ 26987 w 93663"/>
                  <a:gd name="connsiteY1" fmla="*/ 209551 h 211932"/>
                  <a:gd name="connsiteX2" fmla="*/ 3176 w 93663"/>
                  <a:gd name="connsiteY2" fmla="*/ 211932 h 211932"/>
                  <a:gd name="connsiteX3" fmla="*/ 67469 w 93663"/>
                  <a:gd name="connsiteY3" fmla="*/ 0 h 211932"/>
                  <a:gd name="connsiteX4" fmla="*/ 93663 w 93663"/>
                  <a:gd name="connsiteY4" fmla="*/ 0 h 211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663" h="211932">
                    <a:moveTo>
                      <a:pt x="93663" y="0"/>
                    </a:moveTo>
                    <a:cubicBezTo>
                      <a:pt x="92075" y="48419"/>
                      <a:pt x="28575" y="187326"/>
                      <a:pt x="26987" y="209551"/>
                    </a:cubicBezTo>
                    <a:lnTo>
                      <a:pt x="3176" y="211932"/>
                    </a:lnTo>
                    <a:cubicBezTo>
                      <a:pt x="0" y="182563"/>
                      <a:pt x="68263" y="31750"/>
                      <a:pt x="67469" y="0"/>
                    </a:cubicBezTo>
                    <a:lnTo>
                      <a:pt x="93663" y="0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GB" sz="1100" b="1" dirty="0">
                  <a:latin typeface="Times New Roman" panose="02020603050405020304" pitchFamily="18" charset="0"/>
                  <a:ea typeface="STKaiti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Freeform 29"/>
              <p:cNvSpPr/>
              <p:nvPr/>
            </p:nvSpPr>
            <p:spPr bwMode="gray">
              <a:xfrm>
                <a:off x="2843213" y="4145756"/>
                <a:ext cx="66674" cy="73819"/>
              </a:xfrm>
              <a:custGeom>
                <a:avLst/>
                <a:gdLst>
                  <a:gd name="connsiteX0" fmla="*/ 7144 w 38100"/>
                  <a:gd name="connsiteY0" fmla="*/ 0 h 69056"/>
                  <a:gd name="connsiteX1" fmla="*/ 38100 w 38100"/>
                  <a:gd name="connsiteY1" fmla="*/ 54768 h 69056"/>
                  <a:gd name="connsiteX2" fmla="*/ 0 w 38100"/>
                  <a:gd name="connsiteY2" fmla="*/ 69056 h 69056"/>
                  <a:gd name="connsiteX3" fmla="*/ 7144 w 38100"/>
                  <a:gd name="connsiteY3" fmla="*/ 0 h 69056"/>
                  <a:gd name="connsiteX0" fmla="*/ 33337 w 64293"/>
                  <a:gd name="connsiteY0" fmla="*/ 0 h 69056"/>
                  <a:gd name="connsiteX1" fmla="*/ 64293 w 64293"/>
                  <a:gd name="connsiteY1" fmla="*/ 54768 h 69056"/>
                  <a:gd name="connsiteX2" fmla="*/ 26193 w 64293"/>
                  <a:gd name="connsiteY2" fmla="*/ 69056 h 69056"/>
                  <a:gd name="connsiteX3" fmla="*/ 0 w 64293"/>
                  <a:gd name="connsiteY3" fmla="*/ 7143 h 69056"/>
                  <a:gd name="connsiteX4" fmla="*/ 33337 w 64293"/>
                  <a:gd name="connsiteY4" fmla="*/ 0 h 69056"/>
                  <a:gd name="connsiteX0" fmla="*/ 33337 w 64293"/>
                  <a:gd name="connsiteY0" fmla="*/ 0 h 78581"/>
                  <a:gd name="connsiteX1" fmla="*/ 64293 w 64293"/>
                  <a:gd name="connsiteY1" fmla="*/ 54768 h 78581"/>
                  <a:gd name="connsiteX2" fmla="*/ 16668 w 64293"/>
                  <a:gd name="connsiteY2" fmla="*/ 78581 h 78581"/>
                  <a:gd name="connsiteX3" fmla="*/ 0 w 64293"/>
                  <a:gd name="connsiteY3" fmla="*/ 7143 h 78581"/>
                  <a:gd name="connsiteX4" fmla="*/ 33337 w 64293"/>
                  <a:gd name="connsiteY4" fmla="*/ 0 h 78581"/>
                  <a:gd name="connsiteX0" fmla="*/ 33337 w 64293"/>
                  <a:gd name="connsiteY0" fmla="*/ 0 h 78581"/>
                  <a:gd name="connsiteX1" fmla="*/ 64293 w 64293"/>
                  <a:gd name="connsiteY1" fmla="*/ 57149 h 78581"/>
                  <a:gd name="connsiteX2" fmla="*/ 16668 w 64293"/>
                  <a:gd name="connsiteY2" fmla="*/ 78581 h 78581"/>
                  <a:gd name="connsiteX3" fmla="*/ 0 w 64293"/>
                  <a:gd name="connsiteY3" fmla="*/ 7143 h 78581"/>
                  <a:gd name="connsiteX4" fmla="*/ 33337 w 64293"/>
                  <a:gd name="connsiteY4" fmla="*/ 0 h 78581"/>
                  <a:gd name="connsiteX0" fmla="*/ 42862 w 64293"/>
                  <a:gd name="connsiteY0" fmla="*/ 0 h 80962"/>
                  <a:gd name="connsiteX1" fmla="*/ 64293 w 64293"/>
                  <a:gd name="connsiteY1" fmla="*/ 59530 h 80962"/>
                  <a:gd name="connsiteX2" fmla="*/ 16668 w 64293"/>
                  <a:gd name="connsiteY2" fmla="*/ 80962 h 80962"/>
                  <a:gd name="connsiteX3" fmla="*/ 0 w 64293"/>
                  <a:gd name="connsiteY3" fmla="*/ 9524 h 80962"/>
                  <a:gd name="connsiteX4" fmla="*/ 42862 w 64293"/>
                  <a:gd name="connsiteY4" fmla="*/ 0 h 80962"/>
                  <a:gd name="connsiteX0" fmla="*/ 42862 w 66674"/>
                  <a:gd name="connsiteY0" fmla="*/ 0 h 80962"/>
                  <a:gd name="connsiteX1" fmla="*/ 64293 w 66674"/>
                  <a:gd name="connsiteY1" fmla="*/ 59530 h 80962"/>
                  <a:gd name="connsiteX2" fmla="*/ 16668 w 66674"/>
                  <a:gd name="connsiteY2" fmla="*/ 80962 h 80962"/>
                  <a:gd name="connsiteX3" fmla="*/ 0 w 66674"/>
                  <a:gd name="connsiteY3" fmla="*/ 9524 h 80962"/>
                  <a:gd name="connsiteX4" fmla="*/ 42862 w 66674"/>
                  <a:gd name="connsiteY4" fmla="*/ 0 h 80962"/>
                  <a:gd name="connsiteX0" fmla="*/ 42862 w 66674"/>
                  <a:gd name="connsiteY0" fmla="*/ 0 h 73819"/>
                  <a:gd name="connsiteX1" fmla="*/ 64293 w 66674"/>
                  <a:gd name="connsiteY1" fmla="*/ 59530 h 73819"/>
                  <a:gd name="connsiteX2" fmla="*/ 23812 w 66674"/>
                  <a:gd name="connsiteY2" fmla="*/ 73819 h 73819"/>
                  <a:gd name="connsiteX3" fmla="*/ 0 w 66674"/>
                  <a:gd name="connsiteY3" fmla="*/ 9524 h 73819"/>
                  <a:gd name="connsiteX4" fmla="*/ 42862 w 66674"/>
                  <a:gd name="connsiteY4" fmla="*/ 0 h 73819"/>
                  <a:gd name="connsiteX0" fmla="*/ 42862 w 66674"/>
                  <a:gd name="connsiteY0" fmla="*/ 0 h 73819"/>
                  <a:gd name="connsiteX1" fmla="*/ 64293 w 66674"/>
                  <a:gd name="connsiteY1" fmla="*/ 59530 h 73819"/>
                  <a:gd name="connsiteX2" fmla="*/ 23812 w 66674"/>
                  <a:gd name="connsiteY2" fmla="*/ 73819 h 73819"/>
                  <a:gd name="connsiteX3" fmla="*/ 0 w 66674"/>
                  <a:gd name="connsiteY3" fmla="*/ 9524 h 73819"/>
                  <a:gd name="connsiteX4" fmla="*/ 42862 w 66674"/>
                  <a:gd name="connsiteY4" fmla="*/ 0 h 73819"/>
                  <a:gd name="connsiteX0" fmla="*/ 42862 w 66674"/>
                  <a:gd name="connsiteY0" fmla="*/ 0 h 73819"/>
                  <a:gd name="connsiteX1" fmla="*/ 64293 w 66674"/>
                  <a:gd name="connsiteY1" fmla="*/ 59530 h 73819"/>
                  <a:gd name="connsiteX2" fmla="*/ 23812 w 66674"/>
                  <a:gd name="connsiteY2" fmla="*/ 73819 h 73819"/>
                  <a:gd name="connsiteX3" fmla="*/ 0 w 66674"/>
                  <a:gd name="connsiteY3" fmla="*/ 9524 h 73819"/>
                  <a:gd name="connsiteX4" fmla="*/ 42862 w 66674"/>
                  <a:gd name="connsiteY4" fmla="*/ 0 h 73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674" h="73819">
                    <a:moveTo>
                      <a:pt x="42862" y="0"/>
                    </a:moveTo>
                    <a:cubicBezTo>
                      <a:pt x="50006" y="19843"/>
                      <a:pt x="66674" y="42069"/>
                      <a:pt x="64293" y="59530"/>
                    </a:cubicBezTo>
                    <a:lnTo>
                      <a:pt x="23812" y="73819"/>
                    </a:lnTo>
                    <a:cubicBezTo>
                      <a:pt x="14289" y="35718"/>
                      <a:pt x="7937" y="30956"/>
                      <a:pt x="0" y="9524"/>
                    </a:cubicBezTo>
                    <a:lnTo>
                      <a:pt x="42862" y="0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GB" sz="1100" b="1" dirty="0">
                  <a:latin typeface="Times New Roman" panose="02020603050405020304" pitchFamily="18" charset="0"/>
                  <a:ea typeface="STKaiti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Freeform 30"/>
              <p:cNvSpPr/>
              <p:nvPr/>
            </p:nvSpPr>
            <p:spPr bwMode="gray">
              <a:xfrm>
                <a:off x="2876550" y="4212431"/>
                <a:ext cx="39687" cy="164308"/>
              </a:xfrm>
              <a:custGeom>
                <a:avLst/>
                <a:gdLst>
                  <a:gd name="connsiteX0" fmla="*/ 0 w 52387"/>
                  <a:gd name="connsiteY0" fmla="*/ 0 h 66675"/>
                  <a:gd name="connsiteX1" fmla="*/ 52387 w 52387"/>
                  <a:gd name="connsiteY1" fmla="*/ 59532 h 66675"/>
                  <a:gd name="connsiteX2" fmla="*/ 26194 w 52387"/>
                  <a:gd name="connsiteY2" fmla="*/ 66675 h 66675"/>
                  <a:gd name="connsiteX3" fmla="*/ 0 w 52387"/>
                  <a:gd name="connsiteY3" fmla="*/ 0 h 66675"/>
                  <a:gd name="connsiteX0" fmla="*/ 26194 w 78581"/>
                  <a:gd name="connsiteY0" fmla="*/ 0 h 66675"/>
                  <a:gd name="connsiteX1" fmla="*/ 78581 w 78581"/>
                  <a:gd name="connsiteY1" fmla="*/ 59532 h 66675"/>
                  <a:gd name="connsiteX2" fmla="*/ 52388 w 78581"/>
                  <a:gd name="connsiteY2" fmla="*/ 66675 h 66675"/>
                  <a:gd name="connsiteX3" fmla="*/ 0 w 78581"/>
                  <a:gd name="connsiteY3" fmla="*/ 0 h 66675"/>
                  <a:gd name="connsiteX4" fmla="*/ 26194 w 78581"/>
                  <a:gd name="connsiteY4" fmla="*/ 0 h 66675"/>
                  <a:gd name="connsiteX0" fmla="*/ 26194 w 80169"/>
                  <a:gd name="connsiteY0" fmla="*/ 0 h 66675"/>
                  <a:gd name="connsiteX1" fmla="*/ 78581 w 80169"/>
                  <a:gd name="connsiteY1" fmla="*/ 59532 h 66675"/>
                  <a:gd name="connsiteX2" fmla="*/ 52388 w 80169"/>
                  <a:gd name="connsiteY2" fmla="*/ 66675 h 66675"/>
                  <a:gd name="connsiteX3" fmla="*/ 0 w 80169"/>
                  <a:gd name="connsiteY3" fmla="*/ 0 h 66675"/>
                  <a:gd name="connsiteX4" fmla="*/ 26194 w 80169"/>
                  <a:gd name="connsiteY4" fmla="*/ 0 h 66675"/>
                  <a:gd name="connsiteX0" fmla="*/ 26194 w 80169"/>
                  <a:gd name="connsiteY0" fmla="*/ 0 h 66675"/>
                  <a:gd name="connsiteX1" fmla="*/ 78581 w 80169"/>
                  <a:gd name="connsiteY1" fmla="*/ 59532 h 66675"/>
                  <a:gd name="connsiteX2" fmla="*/ 52388 w 80169"/>
                  <a:gd name="connsiteY2" fmla="*/ 66675 h 66675"/>
                  <a:gd name="connsiteX3" fmla="*/ 0 w 80169"/>
                  <a:gd name="connsiteY3" fmla="*/ 0 h 66675"/>
                  <a:gd name="connsiteX4" fmla="*/ 26194 w 80169"/>
                  <a:gd name="connsiteY4" fmla="*/ 0 h 66675"/>
                  <a:gd name="connsiteX0" fmla="*/ 93663 w 147638"/>
                  <a:gd name="connsiteY0" fmla="*/ 0 h 211932"/>
                  <a:gd name="connsiteX1" fmla="*/ 146050 w 147638"/>
                  <a:gd name="connsiteY1" fmla="*/ 59532 h 211932"/>
                  <a:gd name="connsiteX2" fmla="*/ 3176 w 147638"/>
                  <a:gd name="connsiteY2" fmla="*/ 211932 h 211932"/>
                  <a:gd name="connsiteX3" fmla="*/ 67469 w 147638"/>
                  <a:gd name="connsiteY3" fmla="*/ 0 h 211932"/>
                  <a:gd name="connsiteX4" fmla="*/ 93663 w 147638"/>
                  <a:gd name="connsiteY4" fmla="*/ 0 h 211932"/>
                  <a:gd name="connsiteX0" fmla="*/ 93663 w 111125"/>
                  <a:gd name="connsiteY0" fmla="*/ 0 h 211932"/>
                  <a:gd name="connsiteX1" fmla="*/ 26987 w 111125"/>
                  <a:gd name="connsiteY1" fmla="*/ 209551 h 211932"/>
                  <a:gd name="connsiteX2" fmla="*/ 3176 w 111125"/>
                  <a:gd name="connsiteY2" fmla="*/ 211932 h 211932"/>
                  <a:gd name="connsiteX3" fmla="*/ 67469 w 111125"/>
                  <a:gd name="connsiteY3" fmla="*/ 0 h 211932"/>
                  <a:gd name="connsiteX4" fmla="*/ 93663 w 111125"/>
                  <a:gd name="connsiteY4" fmla="*/ 0 h 211932"/>
                  <a:gd name="connsiteX0" fmla="*/ 93663 w 111125"/>
                  <a:gd name="connsiteY0" fmla="*/ 0 h 211932"/>
                  <a:gd name="connsiteX1" fmla="*/ 26987 w 111125"/>
                  <a:gd name="connsiteY1" fmla="*/ 209551 h 211932"/>
                  <a:gd name="connsiteX2" fmla="*/ 3176 w 111125"/>
                  <a:gd name="connsiteY2" fmla="*/ 211932 h 211932"/>
                  <a:gd name="connsiteX3" fmla="*/ 67469 w 111125"/>
                  <a:gd name="connsiteY3" fmla="*/ 0 h 211932"/>
                  <a:gd name="connsiteX4" fmla="*/ 93663 w 111125"/>
                  <a:gd name="connsiteY4" fmla="*/ 0 h 211932"/>
                  <a:gd name="connsiteX0" fmla="*/ 93663 w 93663"/>
                  <a:gd name="connsiteY0" fmla="*/ 0 h 211932"/>
                  <a:gd name="connsiteX1" fmla="*/ 26987 w 93663"/>
                  <a:gd name="connsiteY1" fmla="*/ 209551 h 211932"/>
                  <a:gd name="connsiteX2" fmla="*/ 3176 w 93663"/>
                  <a:gd name="connsiteY2" fmla="*/ 211932 h 211932"/>
                  <a:gd name="connsiteX3" fmla="*/ 67469 w 93663"/>
                  <a:gd name="connsiteY3" fmla="*/ 0 h 211932"/>
                  <a:gd name="connsiteX4" fmla="*/ 93663 w 93663"/>
                  <a:gd name="connsiteY4" fmla="*/ 0 h 211932"/>
                  <a:gd name="connsiteX0" fmla="*/ 93663 w 107156"/>
                  <a:gd name="connsiteY0" fmla="*/ 0 h 211932"/>
                  <a:gd name="connsiteX1" fmla="*/ 105568 w 107156"/>
                  <a:gd name="connsiteY1" fmla="*/ 157164 h 211932"/>
                  <a:gd name="connsiteX2" fmla="*/ 3176 w 107156"/>
                  <a:gd name="connsiteY2" fmla="*/ 211932 h 211932"/>
                  <a:gd name="connsiteX3" fmla="*/ 67469 w 107156"/>
                  <a:gd name="connsiteY3" fmla="*/ 0 h 211932"/>
                  <a:gd name="connsiteX4" fmla="*/ 93663 w 107156"/>
                  <a:gd name="connsiteY4" fmla="*/ 0 h 211932"/>
                  <a:gd name="connsiteX0" fmla="*/ 26194 w 39687"/>
                  <a:gd name="connsiteY0" fmla="*/ 0 h 157164"/>
                  <a:gd name="connsiteX1" fmla="*/ 38099 w 39687"/>
                  <a:gd name="connsiteY1" fmla="*/ 157164 h 157164"/>
                  <a:gd name="connsiteX2" fmla="*/ 16669 w 39687"/>
                  <a:gd name="connsiteY2" fmla="*/ 154782 h 157164"/>
                  <a:gd name="connsiteX3" fmla="*/ 0 w 39687"/>
                  <a:gd name="connsiteY3" fmla="*/ 0 h 157164"/>
                  <a:gd name="connsiteX4" fmla="*/ 26194 w 39687"/>
                  <a:gd name="connsiteY4" fmla="*/ 0 h 157164"/>
                  <a:gd name="connsiteX0" fmla="*/ 26194 w 39687"/>
                  <a:gd name="connsiteY0" fmla="*/ 0 h 164308"/>
                  <a:gd name="connsiteX1" fmla="*/ 38099 w 39687"/>
                  <a:gd name="connsiteY1" fmla="*/ 164308 h 164308"/>
                  <a:gd name="connsiteX2" fmla="*/ 16669 w 39687"/>
                  <a:gd name="connsiteY2" fmla="*/ 161926 h 164308"/>
                  <a:gd name="connsiteX3" fmla="*/ 0 w 39687"/>
                  <a:gd name="connsiteY3" fmla="*/ 7144 h 164308"/>
                  <a:gd name="connsiteX4" fmla="*/ 26194 w 39687"/>
                  <a:gd name="connsiteY4" fmla="*/ 0 h 164308"/>
                  <a:gd name="connsiteX0" fmla="*/ 26194 w 39687"/>
                  <a:gd name="connsiteY0" fmla="*/ 0 h 164308"/>
                  <a:gd name="connsiteX1" fmla="*/ 38099 w 39687"/>
                  <a:gd name="connsiteY1" fmla="*/ 164308 h 164308"/>
                  <a:gd name="connsiteX2" fmla="*/ 16669 w 39687"/>
                  <a:gd name="connsiteY2" fmla="*/ 161926 h 164308"/>
                  <a:gd name="connsiteX3" fmla="*/ 0 w 39687"/>
                  <a:gd name="connsiteY3" fmla="*/ 7144 h 164308"/>
                  <a:gd name="connsiteX4" fmla="*/ 26194 w 39687"/>
                  <a:gd name="connsiteY4" fmla="*/ 0 h 164308"/>
                  <a:gd name="connsiteX0" fmla="*/ 26194 w 39687"/>
                  <a:gd name="connsiteY0" fmla="*/ 0 h 164308"/>
                  <a:gd name="connsiteX1" fmla="*/ 38099 w 39687"/>
                  <a:gd name="connsiteY1" fmla="*/ 164308 h 164308"/>
                  <a:gd name="connsiteX2" fmla="*/ 16669 w 39687"/>
                  <a:gd name="connsiteY2" fmla="*/ 161926 h 164308"/>
                  <a:gd name="connsiteX3" fmla="*/ 0 w 39687"/>
                  <a:gd name="connsiteY3" fmla="*/ 7144 h 164308"/>
                  <a:gd name="connsiteX4" fmla="*/ 26194 w 39687"/>
                  <a:gd name="connsiteY4" fmla="*/ 0 h 164308"/>
                  <a:gd name="connsiteX0" fmla="*/ 26194 w 39687"/>
                  <a:gd name="connsiteY0" fmla="*/ 0 h 164308"/>
                  <a:gd name="connsiteX1" fmla="*/ 38099 w 39687"/>
                  <a:gd name="connsiteY1" fmla="*/ 164308 h 164308"/>
                  <a:gd name="connsiteX2" fmla="*/ 16669 w 39687"/>
                  <a:gd name="connsiteY2" fmla="*/ 161926 h 164308"/>
                  <a:gd name="connsiteX3" fmla="*/ 0 w 39687"/>
                  <a:gd name="connsiteY3" fmla="*/ 7144 h 164308"/>
                  <a:gd name="connsiteX4" fmla="*/ 26194 w 39687"/>
                  <a:gd name="connsiteY4" fmla="*/ 0 h 164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9687" h="164308">
                    <a:moveTo>
                      <a:pt x="26194" y="0"/>
                    </a:moveTo>
                    <a:cubicBezTo>
                      <a:pt x="38893" y="65088"/>
                      <a:pt x="39687" y="142083"/>
                      <a:pt x="38099" y="164308"/>
                    </a:cubicBezTo>
                    <a:lnTo>
                      <a:pt x="16669" y="161926"/>
                    </a:lnTo>
                    <a:cubicBezTo>
                      <a:pt x="20637" y="111126"/>
                      <a:pt x="22225" y="69850"/>
                      <a:pt x="0" y="7144"/>
                    </a:cubicBezTo>
                    <a:lnTo>
                      <a:pt x="26194" y="0"/>
                    </a:ln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 w="9525" cap="flat" cmpd="sng" algn="ctr">
                <a:solidFill>
                  <a:schemeClr val="bg1">
                    <a:lumMod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45720" tIns="45720" rIns="4572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GB" sz="1100" b="1" dirty="0">
                  <a:latin typeface="Times New Roman" panose="02020603050405020304" pitchFamily="18" charset="0"/>
                  <a:ea typeface="STKaiti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9" name="Freeform 18"/>
            <p:cNvSpPr/>
            <p:nvPr/>
          </p:nvSpPr>
          <p:spPr bwMode="gray">
            <a:xfrm flipH="1">
              <a:off x="2978945" y="3895724"/>
              <a:ext cx="36512" cy="257176"/>
            </a:xfrm>
            <a:custGeom>
              <a:avLst/>
              <a:gdLst>
                <a:gd name="connsiteX0" fmla="*/ 0 w 52387"/>
                <a:gd name="connsiteY0" fmla="*/ 0 h 66675"/>
                <a:gd name="connsiteX1" fmla="*/ 52387 w 52387"/>
                <a:gd name="connsiteY1" fmla="*/ 59532 h 66675"/>
                <a:gd name="connsiteX2" fmla="*/ 26194 w 52387"/>
                <a:gd name="connsiteY2" fmla="*/ 66675 h 66675"/>
                <a:gd name="connsiteX3" fmla="*/ 0 w 52387"/>
                <a:gd name="connsiteY3" fmla="*/ 0 h 66675"/>
                <a:gd name="connsiteX0" fmla="*/ 26194 w 78581"/>
                <a:gd name="connsiteY0" fmla="*/ 0 h 66675"/>
                <a:gd name="connsiteX1" fmla="*/ 78581 w 78581"/>
                <a:gd name="connsiteY1" fmla="*/ 59532 h 66675"/>
                <a:gd name="connsiteX2" fmla="*/ 52388 w 78581"/>
                <a:gd name="connsiteY2" fmla="*/ 66675 h 66675"/>
                <a:gd name="connsiteX3" fmla="*/ 0 w 78581"/>
                <a:gd name="connsiteY3" fmla="*/ 0 h 66675"/>
                <a:gd name="connsiteX4" fmla="*/ 26194 w 78581"/>
                <a:gd name="connsiteY4" fmla="*/ 0 h 66675"/>
                <a:gd name="connsiteX0" fmla="*/ 26194 w 80169"/>
                <a:gd name="connsiteY0" fmla="*/ 0 h 66675"/>
                <a:gd name="connsiteX1" fmla="*/ 78581 w 80169"/>
                <a:gd name="connsiteY1" fmla="*/ 59532 h 66675"/>
                <a:gd name="connsiteX2" fmla="*/ 52388 w 80169"/>
                <a:gd name="connsiteY2" fmla="*/ 66675 h 66675"/>
                <a:gd name="connsiteX3" fmla="*/ 0 w 80169"/>
                <a:gd name="connsiteY3" fmla="*/ 0 h 66675"/>
                <a:gd name="connsiteX4" fmla="*/ 26194 w 80169"/>
                <a:gd name="connsiteY4" fmla="*/ 0 h 66675"/>
                <a:gd name="connsiteX0" fmla="*/ 26194 w 80169"/>
                <a:gd name="connsiteY0" fmla="*/ 0 h 66675"/>
                <a:gd name="connsiteX1" fmla="*/ 78581 w 80169"/>
                <a:gd name="connsiteY1" fmla="*/ 59532 h 66675"/>
                <a:gd name="connsiteX2" fmla="*/ 52388 w 80169"/>
                <a:gd name="connsiteY2" fmla="*/ 66675 h 66675"/>
                <a:gd name="connsiteX3" fmla="*/ 0 w 80169"/>
                <a:gd name="connsiteY3" fmla="*/ 0 h 66675"/>
                <a:gd name="connsiteX4" fmla="*/ 26194 w 80169"/>
                <a:gd name="connsiteY4" fmla="*/ 0 h 66675"/>
                <a:gd name="connsiteX0" fmla="*/ 93663 w 147638"/>
                <a:gd name="connsiteY0" fmla="*/ 0 h 211932"/>
                <a:gd name="connsiteX1" fmla="*/ 146050 w 147638"/>
                <a:gd name="connsiteY1" fmla="*/ 59532 h 211932"/>
                <a:gd name="connsiteX2" fmla="*/ 3176 w 147638"/>
                <a:gd name="connsiteY2" fmla="*/ 211932 h 211932"/>
                <a:gd name="connsiteX3" fmla="*/ 67469 w 147638"/>
                <a:gd name="connsiteY3" fmla="*/ 0 h 211932"/>
                <a:gd name="connsiteX4" fmla="*/ 93663 w 147638"/>
                <a:gd name="connsiteY4" fmla="*/ 0 h 211932"/>
                <a:gd name="connsiteX0" fmla="*/ 93663 w 111125"/>
                <a:gd name="connsiteY0" fmla="*/ 0 h 211932"/>
                <a:gd name="connsiteX1" fmla="*/ 26987 w 111125"/>
                <a:gd name="connsiteY1" fmla="*/ 209551 h 211932"/>
                <a:gd name="connsiteX2" fmla="*/ 3176 w 111125"/>
                <a:gd name="connsiteY2" fmla="*/ 211932 h 211932"/>
                <a:gd name="connsiteX3" fmla="*/ 67469 w 111125"/>
                <a:gd name="connsiteY3" fmla="*/ 0 h 211932"/>
                <a:gd name="connsiteX4" fmla="*/ 93663 w 111125"/>
                <a:gd name="connsiteY4" fmla="*/ 0 h 211932"/>
                <a:gd name="connsiteX0" fmla="*/ 93663 w 111125"/>
                <a:gd name="connsiteY0" fmla="*/ 0 h 211932"/>
                <a:gd name="connsiteX1" fmla="*/ 26987 w 111125"/>
                <a:gd name="connsiteY1" fmla="*/ 209551 h 211932"/>
                <a:gd name="connsiteX2" fmla="*/ 3176 w 111125"/>
                <a:gd name="connsiteY2" fmla="*/ 211932 h 211932"/>
                <a:gd name="connsiteX3" fmla="*/ 67469 w 111125"/>
                <a:gd name="connsiteY3" fmla="*/ 0 h 211932"/>
                <a:gd name="connsiteX4" fmla="*/ 93663 w 111125"/>
                <a:gd name="connsiteY4" fmla="*/ 0 h 211932"/>
                <a:gd name="connsiteX0" fmla="*/ 93663 w 93663"/>
                <a:gd name="connsiteY0" fmla="*/ 0 h 211932"/>
                <a:gd name="connsiteX1" fmla="*/ 26987 w 93663"/>
                <a:gd name="connsiteY1" fmla="*/ 209551 h 211932"/>
                <a:gd name="connsiteX2" fmla="*/ 3176 w 93663"/>
                <a:gd name="connsiteY2" fmla="*/ 211932 h 211932"/>
                <a:gd name="connsiteX3" fmla="*/ 67469 w 93663"/>
                <a:gd name="connsiteY3" fmla="*/ 0 h 211932"/>
                <a:gd name="connsiteX4" fmla="*/ 93663 w 93663"/>
                <a:gd name="connsiteY4" fmla="*/ 0 h 211932"/>
                <a:gd name="connsiteX0" fmla="*/ 97631 w 97631"/>
                <a:gd name="connsiteY0" fmla="*/ 40481 h 252413"/>
                <a:gd name="connsiteX1" fmla="*/ 30955 w 97631"/>
                <a:gd name="connsiteY1" fmla="*/ 250032 h 252413"/>
                <a:gd name="connsiteX2" fmla="*/ 7144 w 97631"/>
                <a:gd name="connsiteY2" fmla="*/ 252413 h 252413"/>
                <a:gd name="connsiteX3" fmla="*/ 0 w 97631"/>
                <a:gd name="connsiteY3" fmla="*/ 0 h 252413"/>
                <a:gd name="connsiteX4" fmla="*/ 97631 w 97631"/>
                <a:gd name="connsiteY4" fmla="*/ 40481 h 252413"/>
                <a:gd name="connsiteX0" fmla="*/ 23812 w 32543"/>
                <a:gd name="connsiteY0" fmla="*/ 0 h 257176"/>
                <a:gd name="connsiteX1" fmla="*/ 30955 w 32543"/>
                <a:gd name="connsiteY1" fmla="*/ 254795 h 257176"/>
                <a:gd name="connsiteX2" fmla="*/ 7144 w 32543"/>
                <a:gd name="connsiteY2" fmla="*/ 257176 h 257176"/>
                <a:gd name="connsiteX3" fmla="*/ 0 w 32543"/>
                <a:gd name="connsiteY3" fmla="*/ 4763 h 257176"/>
                <a:gd name="connsiteX4" fmla="*/ 23812 w 32543"/>
                <a:gd name="connsiteY4" fmla="*/ 0 h 257176"/>
                <a:gd name="connsiteX0" fmla="*/ 29369 w 38100"/>
                <a:gd name="connsiteY0" fmla="*/ 0 h 257176"/>
                <a:gd name="connsiteX1" fmla="*/ 36512 w 38100"/>
                <a:gd name="connsiteY1" fmla="*/ 254795 h 257176"/>
                <a:gd name="connsiteX2" fmla="*/ 12701 w 38100"/>
                <a:gd name="connsiteY2" fmla="*/ 257176 h 257176"/>
                <a:gd name="connsiteX3" fmla="*/ 5557 w 38100"/>
                <a:gd name="connsiteY3" fmla="*/ 4763 h 257176"/>
                <a:gd name="connsiteX4" fmla="*/ 29369 w 38100"/>
                <a:gd name="connsiteY4" fmla="*/ 0 h 257176"/>
                <a:gd name="connsiteX0" fmla="*/ 29369 w 36512"/>
                <a:gd name="connsiteY0" fmla="*/ 0 h 257176"/>
                <a:gd name="connsiteX1" fmla="*/ 36512 w 36512"/>
                <a:gd name="connsiteY1" fmla="*/ 254795 h 257176"/>
                <a:gd name="connsiteX2" fmla="*/ 12701 w 36512"/>
                <a:gd name="connsiteY2" fmla="*/ 257176 h 257176"/>
                <a:gd name="connsiteX3" fmla="*/ 5557 w 36512"/>
                <a:gd name="connsiteY3" fmla="*/ 4763 h 257176"/>
                <a:gd name="connsiteX4" fmla="*/ 29369 w 36512"/>
                <a:gd name="connsiteY4" fmla="*/ 0 h 257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12" h="257176">
                  <a:moveTo>
                    <a:pt x="29369" y="0"/>
                  </a:moveTo>
                  <a:cubicBezTo>
                    <a:pt x="27781" y="48419"/>
                    <a:pt x="23812" y="218283"/>
                    <a:pt x="36512" y="254795"/>
                  </a:cubicBezTo>
                  <a:lnTo>
                    <a:pt x="12701" y="257176"/>
                  </a:lnTo>
                  <a:cubicBezTo>
                    <a:pt x="0" y="223044"/>
                    <a:pt x="6351" y="36513"/>
                    <a:pt x="5557" y="4763"/>
                  </a:cubicBezTo>
                  <a:lnTo>
                    <a:pt x="29369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GB" sz="1100" b="1" dirty="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Freeform 19"/>
            <p:cNvSpPr/>
            <p:nvPr/>
          </p:nvSpPr>
          <p:spPr bwMode="gray">
            <a:xfrm flipH="1">
              <a:off x="2943224" y="4145756"/>
              <a:ext cx="66674" cy="73819"/>
            </a:xfrm>
            <a:custGeom>
              <a:avLst/>
              <a:gdLst>
                <a:gd name="connsiteX0" fmla="*/ 7144 w 38100"/>
                <a:gd name="connsiteY0" fmla="*/ 0 h 69056"/>
                <a:gd name="connsiteX1" fmla="*/ 38100 w 38100"/>
                <a:gd name="connsiteY1" fmla="*/ 54768 h 69056"/>
                <a:gd name="connsiteX2" fmla="*/ 0 w 38100"/>
                <a:gd name="connsiteY2" fmla="*/ 69056 h 69056"/>
                <a:gd name="connsiteX3" fmla="*/ 7144 w 38100"/>
                <a:gd name="connsiteY3" fmla="*/ 0 h 69056"/>
                <a:gd name="connsiteX0" fmla="*/ 33337 w 64293"/>
                <a:gd name="connsiteY0" fmla="*/ 0 h 69056"/>
                <a:gd name="connsiteX1" fmla="*/ 64293 w 64293"/>
                <a:gd name="connsiteY1" fmla="*/ 54768 h 69056"/>
                <a:gd name="connsiteX2" fmla="*/ 26193 w 64293"/>
                <a:gd name="connsiteY2" fmla="*/ 69056 h 69056"/>
                <a:gd name="connsiteX3" fmla="*/ 0 w 64293"/>
                <a:gd name="connsiteY3" fmla="*/ 7143 h 69056"/>
                <a:gd name="connsiteX4" fmla="*/ 33337 w 64293"/>
                <a:gd name="connsiteY4" fmla="*/ 0 h 69056"/>
                <a:gd name="connsiteX0" fmla="*/ 33337 w 64293"/>
                <a:gd name="connsiteY0" fmla="*/ 0 h 78581"/>
                <a:gd name="connsiteX1" fmla="*/ 64293 w 64293"/>
                <a:gd name="connsiteY1" fmla="*/ 54768 h 78581"/>
                <a:gd name="connsiteX2" fmla="*/ 16668 w 64293"/>
                <a:gd name="connsiteY2" fmla="*/ 78581 h 78581"/>
                <a:gd name="connsiteX3" fmla="*/ 0 w 64293"/>
                <a:gd name="connsiteY3" fmla="*/ 7143 h 78581"/>
                <a:gd name="connsiteX4" fmla="*/ 33337 w 64293"/>
                <a:gd name="connsiteY4" fmla="*/ 0 h 78581"/>
                <a:gd name="connsiteX0" fmla="*/ 33337 w 64293"/>
                <a:gd name="connsiteY0" fmla="*/ 0 h 78581"/>
                <a:gd name="connsiteX1" fmla="*/ 64293 w 64293"/>
                <a:gd name="connsiteY1" fmla="*/ 57149 h 78581"/>
                <a:gd name="connsiteX2" fmla="*/ 16668 w 64293"/>
                <a:gd name="connsiteY2" fmla="*/ 78581 h 78581"/>
                <a:gd name="connsiteX3" fmla="*/ 0 w 64293"/>
                <a:gd name="connsiteY3" fmla="*/ 7143 h 78581"/>
                <a:gd name="connsiteX4" fmla="*/ 33337 w 64293"/>
                <a:gd name="connsiteY4" fmla="*/ 0 h 78581"/>
                <a:gd name="connsiteX0" fmla="*/ 42862 w 64293"/>
                <a:gd name="connsiteY0" fmla="*/ 0 h 80962"/>
                <a:gd name="connsiteX1" fmla="*/ 64293 w 64293"/>
                <a:gd name="connsiteY1" fmla="*/ 59530 h 80962"/>
                <a:gd name="connsiteX2" fmla="*/ 16668 w 64293"/>
                <a:gd name="connsiteY2" fmla="*/ 80962 h 80962"/>
                <a:gd name="connsiteX3" fmla="*/ 0 w 64293"/>
                <a:gd name="connsiteY3" fmla="*/ 9524 h 80962"/>
                <a:gd name="connsiteX4" fmla="*/ 42862 w 64293"/>
                <a:gd name="connsiteY4" fmla="*/ 0 h 80962"/>
                <a:gd name="connsiteX0" fmla="*/ 42862 w 66674"/>
                <a:gd name="connsiteY0" fmla="*/ 0 h 80962"/>
                <a:gd name="connsiteX1" fmla="*/ 64293 w 66674"/>
                <a:gd name="connsiteY1" fmla="*/ 59530 h 80962"/>
                <a:gd name="connsiteX2" fmla="*/ 16668 w 66674"/>
                <a:gd name="connsiteY2" fmla="*/ 80962 h 80962"/>
                <a:gd name="connsiteX3" fmla="*/ 0 w 66674"/>
                <a:gd name="connsiteY3" fmla="*/ 9524 h 80962"/>
                <a:gd name="connsiteX4" fmla="*/ 42862 w 66674"/>
                <a:gd name="connsiteY4" fmla="*/ 0 h 80962"/>
                <a:gd name="connsiteX0" fmla="*/ 42862 w 66674"/>
                <a:gd name="connsiteY0" fmla="*/ 0 h 73819"/>
                <a:gd name="connsiteX1" fmla="*/ 64293 w 66674"/>
                <a:gd name="connsiteY1" fmla="*/ 59530 h 73819"/>
                <a:gd name="connsiteX2" fmla="*/ 23812 w 66674"/>
                <a:gd name="connsiteY2" fmla="*/ 73819 h 73819"/>
                <a:gd name="connsiteX3" fmla="*/ 0 w 66674"/>
                <a:gd name="connsiteY3" fmla="*/ 9524 h 73819"/>
                <a:gd name="connsiteX4" fmla="*/ 42862 w 66674"/>
                <a:gd name="connsiteY4" fmla="*/ 0 h 73819"/>
                <a:gd name="connsiteX0" fmla="*/ 42862 w 66674"/>
                <a:gd name="connsiteY0" fmla="*/ 0 h 73819"/>
                <a:gd name="connsiteX1" fmla="*/ 64293 w 66674"/>
                <a:gd name="connsiteY1" fmla="*/ 59530 h 73819"/>
                <a:gd name="connsiteX2" fmla="*/ 23812 w 66674"/>
                <a:gd name="connsiteY2" fmla="*/ 73819 h 73819"/>
                <a:gd name="connsiteX3" fmla="*/ 0 w 66674"/>
                <a:gd name="connsiteY3" fmla="*/ 9524 h 73819"/>
                <a:gd name="connsiteX4" fmla="*/ 42862 w 66674"/>
                <a:gd name="connsiteY4" fmla="*/ 0 h 73819"/>
                <a:gd name="connsiteX0" fmla="*/ 42862 w 66674"/>
                <a:gd name="connsiteY0" fmla="*/ 0 h 73819"/>
                <a:gd name="connsiteX1" fmla="*/ 64293 w 66674"/>
                <a:gd name="connsiteY1" fmla="*/ 59530 h 73819"/>
                <a:gd name="connsiteX2" fmla="*/ 23812 w 66674"/>
                <a:gd name="connsiteY2" fmla="*/ 73819 h 73819"/>
                <a:gd name="connsiteX3" fmla="*/ 0 w 66674"/>
                <a:gd name="connsiteY3" fmla="*/ 9524 h 73819"/>
                <a:gd name="connsiteX4" fmla="*/ 42862 w 66674"/>
                <a:gd name="connsiteY4" fmla="*/ 0 h 73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74" h="73819">
                  <a:moveTo>
                    <a:pt x="42862" y="0"/>
                  </a:moveTo>
                  <a:cubicBezTo>
                    <a:pt x="50006" y="19843"/>
                    <a:pt x="66674" y="42069"/>
                    <a:pt x="64293" y="59530"/>
                  </a:cubicBezTo>
                  <a:lnTo>
                    <a:pt x="23812" y="73819"/>
                  </a:lnTo>
                  <a:cubicBezTo>
                    <a:pt x="14289" y="35718"/>
                    <a:pt x="7937" y="30956"/>
                    <a:pt x="0" y="9524"/>
                  </a:cubicBezTo>
                  <a:lnTo>
                    <a:pt x="42862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GB" sz="1100" b="1" dirty="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Freeform 20"/>
            <p:cNvSpPr/>
            <p:nvPr/>
          </p:nvSpPr>
          <p:spPr bwMode="gray">
            <a:xfrm flipH="1">
              <a:off x="2936874" y="4212431"/>
              <a:ext cx="39687" cy="164308"/>
            </a:xfrm>
            <a:custGeom>
              <a:avLst/>
              <a:gdLst>
                <a:gd name="connsiteX0" fmla="*/ 0 w 52387"/>
                <a:gd name="connsiteY0" fmla="*/ 0 h 66675"/>
                <a:gd name="connsiteX1" fmla="*/ 52387 w 52387"/>
                <a:gd name="connsiteY1" fmla="*/ 59532 h 66675"/>
                <a:gd name="connsiteX2" fmla="*/ 26194 w 52387"/>
                <a:gd name="connsiteY2" fmla="*/ 66675 h 66675"/>
                <a:gd name="connsiteX3" fmla="*/ 0 w 52387"/>
                <a:gd name="connsiteY3" fmla="*/ 0 h 66675"/>
                <a:gd name="connsiteX0" fmla="*/ 26194 w 78581"/>
                <a:gd name="connsiteY0" fmla="*/ 0 h 66675"/>
                <a:gd name="connsiteX1" fmla="*/ 78581 w 78581"/>
                <a:gd name="connsiteY1" fmla="*/ 59532 h 66675"/>
                <a:gd name="connsiteX2" fmla="*/ 52388 w 78581"/>
                <a:gd name="connsiteY2" fmla="*/ 66675 h 66675"/>
                <a:gd name="connsiteX3" fmla="*/ 0 w 78581"/>
                <a:gd name="connsiteY3" fmla="*/ 0 h 66675"/>
                <a:gd name="connsiteX4" fmla="*/ 26194 w 78581"/>
                <a:gd name="connsiteY4" fmla="*/ 0 h 66675"/>
                <a:gd name="connsiteX0" fmla="*/ 26194 w 80169"/>
                <a:gd name="connsiteY0" fmla="*/ 0 h 66675"/>
                <a:gd name="connsiteX1" fmla="*/ 78581 w 80169"/>
                <a:gd name="connsiteY1" fmla="*/ 59532 h 66675"/>
                <a:gd name="connsiteX2" fmla="*/ 52388 w 80169"/>
                <a:gd name="connsiteY2" fmla="*/ 66675 h 66675"/>
                <a:gd name="connsiteX3" fmla="*/ 0 w 80169"/>
                <a:gd name="connsiteY3" fmla="*/ 0 h 66675"/>
                <a:gd name="connsiteX4" fmla="*/ 26194 w 80169"/>
                <a:gd name="connsiteY4" fmla="*/ 0 h 66675"/>
                <a:gd name="connsiteX0" fmla="*/ 26194 w 80169"/>
                <a:gd name="connsiteY0" fmla="*/ 0 h 66675"/>
                <a:gd name="connsiteX1" fmla="*/ 78581 w 80169"/>
                <a:gd name="connsiteY1" fmla="*/ 59532 h 66675"/>
                <a:gd name="connsiteX2" fmla="*/ 52388 w 80169"/>
                <a:gd name="connsiteY2" fmla="*/ 66675 h 66675"/>
                <a:gd name="connsiteX3" fmla="*/ 0 w 80169"/>
                <a:gd name="connsiteY3" fmla="*/ 0 h 66675"/>
                <a:gd name="connsiteX4" fmla="*/ 26194 w 80169"/>
                <a:gd name="connsiteY4" fmla="*/ 0 h 66675"/>
                <a:gd name="connsiteX0" fmla="*/ 93663 w 147638"/>
                <a:gd name="connsiteY0" fmla="*/ 0 h 211932"/>
                <a:gd name="connsiteX1" fmla="*/ 146050 w 147638"/>
                <a:gd name="connsiteY1" fmla="*/ 59532 h 211932"/>
                <a:gd name="connsiteX2" fmla="*/ 3176 w 147638"/>
                <a:gd name="connsiteY2" fmla="*/ 211932 h 211932"/>
                <a:gd name="connsiteX3" fmla="*/ 67469 w 147638"/>
                <a:gd name="connsiteY3" fmla="*/ 0 h 211932"/>
                <a:gd name="connsiteX4" fmla="*/ 93663 w 147638"/>
                <a:gd name="connsiteY4" fmla="*/ 0 h 211932"/>
                <a:gd name="connsiteX0" fmla="*/ 93663 w 111125"/>
                <a:gd name="connsiteY0" fmla="*/ 0 h 211932"/>
                <a:gd name="connsiteX1" fmla="*/ 26987 w 111125"/>
                <a:gd name="connsiteY1" fmla="*/ 209551 h 211932"/>
                <a:gd name="connsiteX2" fmla="*/ 3176 w 111125"/>
                <a:gd name="connsiteY2" fmla="*/ 211932 h 211932"/>
                <a:gd name="connsiteX3" fmla="*/ 67469 w 111125"/>
                <a:gd name="connsiteY3" fmla="*/ 0 h 211932"/>
                <a:gd name="connsiteX4" fmla="*/ 93663 w 111125"/>
                <a:gd name="connsiteY4" fmla="*/ 0 h 211932"/>
                <a:gd name="connsiteX0" fmla="*/ 93663 w 111125"/>
                <a:gd name="connsiteY0" fmla="*/ 0 h 211932"/>
                <a:gd name="connsiteX1" fmla="*/ 26987 w 111125"/>
                <a:gd name="connsiteY1" fmla="*/ 209551 h 211932"/>
                <a:gd name="connsiteX2" fmla="*/ 3176 w 111125"/>
                <a:gd name="connsiteY2" fmla="*/ 211932 h 211932"/>
                <a:gd name="connsiteX3" fmla="*/ 67469 w 111125"/>
                <a:gd name="connsiteY3" fmla="*/ 0 h 211932"/>
                <a:gd name="connsiteX4" fmla="*/ 93663 w 111125"/>
                <a:gd name="connsiteY4" fmla="*/ 0 h 211932"/>
                <a:gd name="connsiteX0" fmla="*/ 93663 w 93663"/>
                <a:gd name="connsiteY0" fmla="*/ 0 h 211932"/>
                <a:gd name="connsiteX1" fmla="*/ 26987 w 93663"/>
                <a:gd name="connsiteY1" fmla="*/ 209551 h 211932"/>
                <a:gd name="connsiteX2" fmla="*/ 3176 w 93663"/>
                <a:gd name="connsiteY2" fmla="*/ 211932 h 211932"/>
                <a:gd name="connsiteX3" fmla="*/ 67469 w 93663"/>
                <a:gd name="connsiteY3" fmla="*/ 0 h 211932"/>
                <a:gd name="connsiteX4" fmla="*/ 93663 w 93663"/>
                <a:gd name="connsiteY4" fmla="*/ 0 h 211932"/>
                <a:gd name="connsiteX0" fmla="*/ 93663 w 107156"/>
                <a:gd name="connsiteY0" fmla="*/ 0 h 211932"/>
                <a:gd name="connsiteX1" fmla="*/ 105568 w 107156"/>
                <a:gd name="connsiteY1" fmla="*/ 157164 h 211932"/>
                <a:gd name="connsiteX2" fmla="*/ 3176 w 107156"/>
                <a:gd name="connsiteY2" fmla="*/ 211932 h 211932"/>
                <a:gd name="connsiteX3" fmla="*/ 67469 w 107156"/>
                <a:gd name="connsiteY3" fmla="*/ 0 h 211932"/>
                <a:gd name="connsiteX4" fmla="*/ 93663 w 107156"/>
                <a:gd name="connsiteY4" fmla="*/ 0 h 211932"/>
                <a:gd name="connsiteX0" fmla="*/ 26194 w 39687"/>
                <a:gd name="connsiteY0" fmla="*/ 0 h 157164"/>
                <a:gd name="connsiteX1" fmla="*/ 38099 w 39687"/>
                <a:gd name="connsiteY1" fmla="*/ 157164 h 157164"/>
                <a:gd name="connsiteX2" fmla="*/ 16669 w 39687"/>
                <a:gd name="connsiteY2" fmla="*/ 154782 h 157164"/>
                <a:gd name="connsiteX3" fmla="*/ 0 w 39687"/>
                <a:gd name="connsiteY3" fmla="*/ 0 h 157164"/>
                <a:gd name="connsiteX4" fmla="*/ 26194 w 39687"/>
                <a:gd name="connsiteY4" fmla="*/ 0 h 157164"/>
                <a:gd name="connsiteX0" fmla="*/ 26194 w 39687"/>
                <a:gd name="connsiteY0" fmla="*/ 0 h 164308"/>
                <a:gd name="connsiteX1" fmla="*/ 38099 w 39687"/>
                <a:gd name="connsiteY1" fmla="*/ 164308 h 164308"/>
                <a:gd name="connsiteX2" fmla="*/ 16669 w 39687"/>
                <a:gd name="connsiteY2" fmla="*/ 161926 h 164308"/>
                <a:gd name="connsiteX3" fmla="*/ 0 w 39687"/>
                <a:gd name="connsiteY3" fmla="*/ 7144 h 164308"/>
                <a:gd name="connsiteX4" fmla="*/ 26194 w 39687"/>
                <a:gd name="connsiteY4" fmla="*/ 0 h 164308"/>
                <a:gd name="connsiteX0" fmla="*/ 26194 w 39687"/>
                <a:gd name="connsiteY0" fmla="*/ 0 h 164308"/>
                <a:gd name="connsiteX1" fmla="*/ 38099 w 39687"/>
                <a:gd name="connsiteY1" fmla="*/ 164308 h 164308"/>
                <a:gd name="connsiteX2" fmla="*/ 16669 w 39687"/>
                <a:gd name="connsiteY2" fmla="*/ 161926 h 164308"/>
                <a:gd name="connsiteX3" fmla="*/ 0 w 39687"/>
                <a:gd name="connsiteY3" fmla="*/ 7144 h 164308"/>
                <a:gd name="connsiteX4" fmla="*/ 26194 w 39687"/>
                <a:gd name="connsiteY4" fmla="*/ 0 h 164308"/>
                <a:gd name="connsiteX0" fmla="*/ 26194 w 39687"/>
                <a:gd name="connsiteY0" fmla="*/ 0 h 164308"/>
                <a:gd name="connsiteX1" fmla="*/ 38099 w 39687"/>
                <a:gd name="connsiteY1" fmla="*/ 164308 h 164308"/>
                <a:gd name="connsiteX2" fmla="*/ 16669 w 39687"/>
                <a:gd name="connsiteY2" fmla="*/ 161926 h 164308"/>
                <a:gd name="connsiteX3" fmla="*/ 0 w 39687"/>
                <a:gd name="connsiteY3" fmla="*/ 7144 h 164308"/>
                <a:gd name="connsiteX4" fmla="*/ 26194 w 39687"/>
                <a:gd name="connsiteY4" fmla="*/ 0 h 164308"/>
                <a:gd name="connsiteX0" fmla="*/ 26194 w 39687"/>
                <a:gd name="connsiteY0" fmla="*/ 0 h 164308"/>
                <a:gd name="connsiteX1" fmla="*/ 38099 w 39687"/>
                <a:gd name="connsiteY1" fmla="*/ 164308 h 164308"/>
                <a:gd name="connsiteX2" fmla="*/ 16669 w 39687"/>
                <a:gd name="connsiteY2" fmla="*/ 161926 h 164308"/>
                <a:gd name="connsiteX3" fmla="*/ 0 w 39687"/>
                <a:gd name="connsiteY3" fmla="*/ 7144 h 164308"/>
                <a:gd name="connsiteX4" fmla="*/ 26194 w 39687"/>
                <a:gd name="connsiteY4" fmla="*/ 0 h 164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87" h="164308">
                  <a:moveTo>
                    <a:pt x="26194" y="0"/>
                  </a:moveTo>
                  <a:cubicBezTo>
                    <a:pt x="38893" y="65088"/>
                    <a:pt x="39687" y="142083"/>
                    <a:pt x="38099" y="164308"/>
                  </a:cubicBezTo>
                  <a:lnTo>
                    <a:pt x="16669" y="161926"/>
                  </a:lnTo>
                  <a:cubicBezTo>
                    <a:pt x="20637" y="111126"/>
                    <a:pt x="22225" y="69850"/>
                    <a:pt x="0" y="7144"/>
                  </a:cubicBezTo>
                  <a:lnTo>
                    <a:pt x="26194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GB" sz="1100" b="1" dirty="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Isosceles Triangle 21"/>
            <p:cNvSpPr/>
            <p:nvPr/>
          </p:nvSpPr>
          <p:spPr bwMode="gray">
            <a:xfrm>
              <a:off x="2894012" y="2378184"/>
              <a:ext cx="73026" cy="120432"/>
            </a:xfrm>
            <a:prstGeom prst="triangle">
              <a:avLst/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GB" sz="1100" b="1" dirty="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Rectangle 22"/>
            <p:cNvSpPr/>
            <p:nvPr/>
          </p:nvSpPr>
          <p:spPr bwMode="gray">
            <a:xfrm>
              <a:off x="2821781" y="3033713"/>
              <a:ext cx="207169" cy="3429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GB" sz="1100" b="1" dirty="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Rectangle 23"/>
            <p:cNvSpPr/>
            <p:nvPr/>
          </p:nvSpPr>
          <p:spPr bwMode="gray">
            <a:xfrm>
              <a:off x="2821781" y="3524250"/>
              <a:ext cx="207169" cy="342900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GB" sz="1100" b="1" dirty="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Freeform 24"/>
            <p:cNvSpPr/>
            <p:nvPr/>
          </p:nvSpPr>
          <p:spPr bwMode="gray">
            <a:xfrm>
              <a:off x="2871787" y="4379119"/>
              <a:ext cx="104776" cy="200025"/>
            </a:xfrm>
            <a:custGeom>
              <a:avLst/>
              <a:gdLst>
                <a:gd name="connsiteX0" fmla="*/ 19050 w 92869"/>
                <a:gd name="connsiteY0" fmla="*/ 2381 h 200025"/>
                <a:gd name="connsiteX1" fmla="*/ 0 w 92869"/>
                <a:gd name="connsiteY1" fmla="*/ 57150 h 200025"/>
                <a:gd name="connsiteX2" fmla="*/ 2381 w 92869"/>
                <a:gd name="connsiteY2" fmla="*/ 128587 h 200025"/>
                <a:gd name="connsiteX3" fmla="*/ 11906 w 92869"/>
                <a:gd name="connsiteY3" fmla="*/ 150019 h 200025"/>
                <a:gd name="connsiteX4" fmla="*/ 14287 w 92869"/>
                <a:gd name="connsiteY4" fmla="*/ 200025 h 200025"/>
                <a:gd name="connsiteX5" fmla="*/ 69056 w 92869"/>
                <a:gd name="connsiteY5" fmla="*/ 200025 h 200025"/>
                <a:gd name="connsiteX6" fmla="*/ 64294 w 92869"/>
                <a:gd name="connsiteY6" fmla="*/ 145256 h 200025"/>
                <a:gd name="connsiteX7" fmla="*/ 92869 w 92869"/>
                <a:gd name="connsiteY7" fmla="*/ 121444 h 200025"/>
                <a:gd name="connsiteX8" fmla="*/ 90487 w 92869"/>
                <a:gd name="connsiteY8" fmla="*/ 52387 h 200025"/>
                <a:gd name="connsiteX9" fmla="*/ 69056 w 92869"/>
                <a:gd name="connsiteY9" fmla="*/ 38100 h 200025"/>
                <a:gd name="connsiteX10" fmla="*/ 71437 w 92869"/>
                <a:gd name="connsiteY10" fmla="*/ 0 h 200025"/>
                <a:gd name="connsiteX11" fmla="*/ 19050 w 92869"/>
                <a:gd name="connsiteY11" fmla="*/ 2381 h 200025"/>
                <a:gd name="connsiteX0" fmla="*/ 26988 w 100807"/>
                <a:gd name="connsiteY0" fmla="*/ 2381 h 200025"/>
                <a:gd name="connsiteX1" fmla="*/ 7938 w 100807"/>
                <a:gd name="connsiteY1" fmla="*/ 57150 h 200025"/>
                <a:gd name="connsiteX2" fmla="*/ 794 w 100807"/>
                <a:gd name="connsiteY2" fmla="*/ 123824 h 200025"/>
                <a:gd name="connsiteX3" fmla="*/ 19844 w 100807"/>
                <a:gd name="connsiteY3" fmla="*/ 150019 h 200025"/>
                <a:gd name="connsiteX4" fmla="*/ 22225 w 100807"/>
                <a:gd name="connsiteY4" fmla="*/ 200025 h 200025"/>
                <a:gd name="connsiteX5" fmla="*/ 76994 w 100807"/>
                <a:gd name="connsiteY5" fmla="*/ 200025 h 200025"/>
                <a:gd name="connsiteX6" fmla="*/ 72232 w 100807"/>
                <a:gd name="connsiteY6" fmla="*/ 145256 h 200025"/>
                <a:gd name="connsiteX7" fmla="*/ 100807 w 100807"/>
                <a:gd name="connsiteY7" fmla="*/ 121444 h 200025"/>
                <a:gd name="connsiteX8" fmla="*/ 98425 w 100807"/>
                <a:gd name="connsiteY8" fmla="*/ 52387 h 200025"/>
                <a:gd name="connsiteX9" fmla="*/ 76994 w 100807"/>
                <a:gd name="connsiteY9" fmla="*/ 38100 h 200025"/>
                <a:gd name="connsiteX10" fmla="*/ 79375 w 100807"/>
                <a:gd name="connsiteY10" fmla="*/ 0 h 200025"/>
                <a:gd name="connsiteX11" fmla="*/ 26988 w 100807"/>
                <a:gd name="connsiteY11" fmla="*/ 2381 h 200025"/>
                <a:gd name="connsiteX0" fmla="*/ 30957 w 104776"/>
                <a:gd name="connsiteY0" fmla="*/ 2381 h 200025"/>
                <a:gd name="connsiteX1" fmla="*/ 0 w 104776"/>
                <a:gd name="connsiteY1" fmla="*/ 52388 h 200025"/>
                <a:gd name="connsiteX2" fmla="*/ 4763 w 104776"/>
                <a:gd name="connsiteY2" fmla="*/ 123824 h 200025"/>
                <a:gd name="connsiteX3" fmla="*/ 23813 w 104776"/>
                <a:gd name="connsiteY3" fmla="*/ 150019 h 200025"/>
                <a:gd name="connsiteX4" fmla="*/ 26194 w 104776"/>
                <a:gd name="connsiteY4" fmla="*/ 200025 h 200025"/>
                <a:gd name="connsiteX5" fmla="*/ 80963 w 104776"/>
                <a:gd name="connsiteY5" fmla="*/ 200025 h 200025"/>
                <a:gd name="connsiteX6" fmla="*/ 76201 w 104776"/>
                <a:gd name="connsiteY6" fmla="*/ 145256 h 200025"/>
                <a:gd name="connsiteX7" fmla="*/ 104776 w 104776"/>
                <a:gd name="connsiteY7" fmla="*/ 121444 h 200025"/>
                <a:gd name="connsiteX8" fmla="*/ 102394 w 104776"/>
                <a:gd name="connsiteY8" fmla="*/ 52387 h 200025"/>
                <a:gd name="connsiteX9" fmla="*/ 80963 w 104776"/>
                <a:gd name="connsiteY9" fmla="*/ 38100 h 200025"/>
                <a:gd name="connsiteX10" fmla="*/ 83344 w 104776"/>
                <a:gd name="connsiteY10" fmla="*/ 0 h 200025"/>
                <a:gd name="connsiteX11" fmla="*/ 30957 w 104776"/>
                <a:gd name="connsiteY11" fmla="*/ 2381 h 200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776" h="200025">
                  <a:moveTo>
                    <a:pt x="30957" y="2381"/>
                  </a:moveTo>
                  <a:lnTo>
                    <a:pt x="0" y="52388"/>
                  </a:lnTo>
                  <a:cubicBezTo>
                    <a:pt x="794" y="76200"/>
                    <a:pt x="3969" y="100012"/>
                    <a:pt x="4763" y="123824"/>
                  </a:cubicBezTo>
                  <a:lnTo>
                    <a:pt x="23813" y="150019"/>
                  </a:lnTo>
                  <a:lnTo>
                    <a:pt x="26194" y="200025"/>
                  </a:lnTo>
                  <a:lnTo>
                    <a:pt x="80963" y="200025"/>
                  </a:lnTo>
                  <a:lnTo>
                    <a:pt x="76201" y="145256"/>
                  </a:lnTo>
                  <a:lnTo>
                    <a:pt x="104776" y="121444"/>
                  </a:lnTo>
                  <a:lnTo>
                    <a:pt x="102394" y="52387"/>
                  </a:lnTo>
                  <a:lnTo>
                    <a:pt x="80963" y="38100"/>
                  </a:lnTo>
                  <a:lnTo>
                    <a:pt x="83344" y="0"/>
                  </a:lnTo>
                  <a:lnTo>
                    <a:pt x="30957" y="2381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50000">
                  <a:schemeClr val="accent4"/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10800000" scaled="1"/>
              <a:tileRect/>
            </a:gra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GB" sz="1100" b="1" dirty="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6" name="Rectangle 25"/>
            <p:cNvSpPr/>
            <p:nvPr/>
          </p:nvSpPr>
          <p:spPr bwMode="gray">
            <a:xfrm>
              <a:off x="2883697" y="4381500"/>
              <a:ext cx="36576" cy="45719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GB" sz="1100" b="1" dirty="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7" name="Rectangle 26"/>
            <p:cNvSpPr/>
            <p:nvPr/>
          </p:nvSpPr>
          <p:spPr bwMode="gray">
            <a:xfrm>
              <a:off x="2921797" y="4381500"/>
              <a:ext cx="36576" cy="45719"/>
            </a:xfrm>
            <a:prstGeom prst="rect">
              <a:avLst/>
            </a:prstGeom>
            <a:solidFill>
              <a:schemeClr val="accent4"/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GB" sz="1100" b="1" dirty="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Freeform 27"/>
            <p:cNvSpPr/>
            <p:nvPr/>
          </p:nvSpPr>
          <p:spPr bwMode="gray">
            <a:xfrm>
              <a:off x="2881314" y="4431508"/>
              <a:ext cx="95248" cy="402432"/>
            </a:xfrm>
            <a:custGeom>
              <a:avLst/>
              <a:gdLst>
                <a:gd name="connsiteX0" fmla="*/ 19050 w 92869"/>
                <a:gd name="connsiteY0" fmla="*/ 2381 h 200025"/>
                <a:gd name="connsiteX1" fmla="*/ 0 w 92869"/>
                <a:gd name="connsiteY1" fmla="*/ 57150 h 200025"/>
                <a:gd name="connsiteX2" fmla="*/ 2381 w 92869"/>
                <a:gd name="connsiteY2" fmla="*/ 128587 h 200025"/>
                <a:gd name="connsiteX3" fmla="*/ 11906 w 92869"/>
                <a:gd name="connsiteY3" fmla="*/ 150019 h 200025"/>
                <a:gd name="connsiteX4" fmla="*/ 14287 w 92869"/>
                <a:gd name="connsiteY4" fmla="*/ 200025 h 200025"/>
                <a:gd name="connsiteX5" fmla="*/ 69056 w 92869"/>
                <a:gd name="connsiteY5" fmla="*/ 200025 h 200025"/>
                <a:gd name="connsiteX6" fmla="*/ 64294 w 92869"/>
                <a:gd name="connsiteY6" fmla="*/ 145256 h 200025"/>
                <a:gd name="connsiteX7" fmla="*/ 92869 w 92869"/>
                <a:gd name="connsiteY7" fmla="*/ 121444 h 200025"/>
                <a:gd name="connsiteX8" fmla="*/ 90487 w 92869"/>
                <a:gd name="connsiteY8" fmla="*/ 52387 h 200025"/>
                <a:gd name="connsiteX9" fmla="*/ 69056 w 92869"/>
                <a:gd name="connsiteY9" fmla="*/ 38100 h 200025"/>
                <a:gd name="connsiteX10" fmla="*/ 71437 w 92869"/>
                <a:gd name="connsiteY10" fmla="*/ 0 h 200025"/>
                <a:gd name="connsiteX11" fmla="*/ 19050 w 92869"/>
                <a:gd name="connsiteY11" fmla="*/ 2381 h 200025"/>
                <a:gd name="connsiteX0" fmla="*/ 26988 w 100807"/>
                <a:gd name="connsiteY0" fmla="*/ 2381 h 200025"/>
                <a:gd name="connsiteX1" fmla="*/ 7938 w 100807"/>
                <a:gd name="connsiteY1" fmla="*/ 57150 h 200025"/>
                <a:gd name="connsiteX2" fmla="*/ 794 w 100807"/>
                <a:gd name="connsiteY2" fmla="*/ 123824 h 200025"/>
                <a:gd name="connsiteX3" fmla="*/ 19844 w 100807"/>
                <a:gd name="connsiteY3" fmla="*/ 150019 h 200025"/>
                <a:gd name="connsiteX4" fmla="*/ 22225 w 100807"/>
                <a:gd name="connsiteY4" fmla="*/ 200025 h 200025"/>
                <a:gd name="connsiteX5" fmla="*/ 76994 w 100807"/>
                <a:gd name="connsiteY5" fmla="*/ 200025 h 200025"/>
                <a:gd name="connsiteX6" fmla="*/ 72232 w 100807"/>
                <a:gd name="connsiteY6" fmla="*/ 145256 h 200025"/>
                <a:gd name="connsiteX7" fmla="*/ 100807 w 100807"/>
                <a:gd name="connsiteY7" fmla="*/ 121444 h 200025"/>
                <a:gd name="connsiteX8" fmla="*/ 98425 w 100807"/>
                <a:gd name="connsiteY8" fmla="*/ 52387 h 200025"/>
                <a:gd name="connsiteX9" fmla="*/ 76994 w 100807"/>
                <a:gd name="connsiteY9" fmla="*/ 38100 h 200025"/>
                <a:gd name="connsiteX10" fmla="*/ 79375 w 100807"/>
                <a:gd name="connsiteY10" fmla="*/ 0 h 200025"/>
                <a:gd name="connsiteX11" fmla="*/ 26988 w 100807"/>
                <a:gd name="connsiteY11" fmla="*/ 2381 h 200025"/>
                <a:gd name="connsiteX0" fmla="*/ 30957 w 104776"/>
                <a:gd name="connsiteY0" fmla="*/ 2381 h 200025"/>
                <a:gd name="connsiteX1" fmla="*/ 0 w 104776"/>
                <a:gd name="connsiteY1" fmla="*/ 52388 h 200025"/>
                <a:gd name="connsiteX2" fmla="*/ 4763 w 104776"/>
                <a:gd name="connsiteY2" fmla="*/ 123824 h 200025"/>
                <a:gd name="connsiteX3" fmla="*/ 23813 w 104776"/>
                <a:gd name="connsiteY3" fmla="*/ 150019 h 200025"/>
                <a:gd name="connsiteX4" fmla="*/ 26194 w 104776"/>
                <a:gd name="connsiteY4" fmla="*/ 200025 h 200025"/>
                <a:gd name="connsiteX5" fmla="*/ 80963 w 104776"/>
                <a:gd name="connsiteY5" fmla="*/ 200025 h 200025"/>
                <a:gd name="connsiteX6" fmla="*/ 76201 w 104776"/>
                <a:gd name="connsiteY6" fmla="*/ 145256 h 200025"/>
                <a:gd name="connsiteX7" fmla="*/ 104776 w 104776"/>
                <a:gd name="connsiteY7" fmla="*/ 121444 h 200025"/>
                <a:gd name="connsiteX8" fmla="*/ 102394 w 104776"/>
                <a:gd name="connsiteY8" fmla="*/ 52387 h 200025"/>
                <a:gd name="connsiteX9" fmla="*/ 80963 w 104776"/>
                <a:gd name="connsiteY9" fmla="*/ 38100 h 200025"/>
                <a:gd name="connsiteX10" fmla="*/ 83344 w 104776"/>
                <a:gd name="connsiteY10" fmla="*/ 0 h 200025"/>
                <a:gd name="connsiteX11" fmla="*/ 30957 w 104776"/>
                <a:gd name="connsiteY11" fmla="*/ 2381 h 200025"/>
                <a:gd name="connsiteX0" fmla="*/ 30957 w 104776"/>
                <a:gd name="connsiteY0" fmla="*/ 2381 h 454819"/>
                <a:gd name="connsiteX1" fmla="*/ 0 w 104776"/>
                <a:gd name="connsiteY1" fmla="*/ 52388 h 454819"/>
                <a:gd name="connsiteX2" fmla="*/ 4763 w 104776"/>
                <a:gd name="connsiteY2" fmla="*/ 123824 h 454819"/>
                <a:gd name="connsiteX3" fmla="*/ 23813 w 104776"/>
                <a:gd name="connsiteY3" fmla="*/ 150019 h 454819"/>
                <a:gd name="connsiteX4" fmla="*/ 2382 w 104776"/>
                <a:gd name="connsiteY4" fmla="*/ 454819 h 454819"/>
                <a:gd name="connsiteX5" fmla="*/ 80963 w 104776"/>
                <a:gd name="connsiteY5" fmla="*/ 200025 h 454819"/>
                <a:gd name="connsiteX6" fmla="*/ 76201 w 104776"/>
                <a:gd name="connsiteY6" fmla="*/ 145256 h 454819"/>
                <a:gd name="connsiteX7" fmla="*/ 104776 w 104776"/>
                <a:gd name="connsiteY7" fmla="*/ 121444 h 454819"/>
                <a:gd name="connsiteX8" fmla="*/ 102394 w 104776"/>
                <a:gd name="connsiteY8" fmla="*/ 52387 h 454819"/>
                <a:gd name="connsiteX9" fmla="*/ 80963 w 104776"/>
                <a:gd name="connsiteY9" fmla="*/ 38100 h 454819"/>
                <a:gd name="connsiteX10" fmla="*/ 83344 w 104776"/>
                <a:gd name="connsiteY10" fmla="*/ 0 h 454819"/>
                <a:gd name="connsiteX11" fmla="*/ 30957 w 104776"/>
                <a:gd name="connsiteY11" fmla="*/ 2381 h 454819"/>
                <a:gd name="connsiteX0" fmla="*/ 30957 w 114301"/>
                <a:gd name="connsiteY0" fmla="*/ 2381 h 454819"/>
                <a:gd name="connsiteX1" fmla="*/ 0 w 114301"/>
                <a:gd name="connsiteY1" fmla="*/ 52388 h 454819"/>
                <a:gd name="connsiteX2" fmla="*/ 4763 w 114301"/>
                <a:gd name="connsiteY2" fmla="*/ 123824 h 454819"/>
                <a:gd name="connsiteX3" fmla="*/ 23813 w 114301"/>
                <a:gd name="connsiteY3" fmla="*/ 150019 h 454819"/>
                <a:gd name="connsiteX4" fmla="*/ 2382 w 114301"/>
                <a:gd name="connsiteY4" fmla="*/ 454819 h 454819"/>
                <a:gd name="connsiteX5" fmla="*/ 114301 w 114301"/>
                <a:gd name="connsiteY5" fmla="*/ 454819 h 454819"/>
                <a:gd name="connsiteX6" fmla="*/ 76201 w 114301"/>
                <a:gd name="connsiteY6" fmla="*/ 145256 h 454819"/>
                <a:gd name="connsiteX7" fmla="*/ 104776 w 114301"/>
                <a:gd name="connsiteY7" fmla="*/ 121444 h 454819"/>
                <a:gd name="connsiteX8" fmla="*/ 102394 w 114301"/>
                <a:gd name="connsiteY8" fmla="*/ 52387 h 454819"/>
                <a:gd name="connsiteX9" fmla="*/ 80963 w 114301"/>
                <a:gd name="connsiteY9" fmla="*/ 38100 h 454819"/>
                <a:gd name="connsiteX10" fmla="*/ 83344 w 114301"/>
                <a:gd name="connsiteY10" fmla="*/ 0 h 454819"/>
                <a:gd name="connsiteX11" fmla="*/ 30957 w 114301"/>
                <a:gd name="connsiteY11" fmla="*/ 2381 h 454819"/>
                <a:gd name="connsiteX0" fmla="*/ 30957 w 114301"/>
                <a:gd name="connsiteY0" fmla="*/ 0 h 452438"/>
                <a:gd name="connsiteX1" fmla="*/ 0 w 114301"/>
                <a:gd name="connsiteY1" fmla="*/ 50007 h 452438"/>
                <a:gd name="connsiteX2" fmla="*/ 4763 w 114301"/>
                <a:gd name="connsiteY2" fmla="*/ 121443 h 452438"/>
                <a:gd name="connsiteX3" fmla="*/ 23813 w 114301"/>
                <a:gd name="connsiteY3" fmla="*/ 147638 h 452438"/>
                <a:gd name="connsiteX4" fmla="*/ 2382 w 114301"/>
                <a:gd name="connsiteY4" fmla="*/ 452438 h 452438"/>
                <a:gd name="connsiteX5" fmla="*/ 114301 w 114301"/>
                <a:gd name="connsiteY5" fmla="*/ 452438 h 452438"/>
                <a:gd name="connsiteX6" fmla="*/ 76201 w 114301"/>
                <a:gd name="connsiteY6" fmla="*/ 142875 h 452438"/>
                <a:gd name="connsiteX7" fmla="*/ 104776 w 114301"/>
                <a:gd name="connsiteY7" fmla="*/ 119063 h 452438"/>
                <a:gd name="connsiteX8" fmla="*/ 102394 w 114301"/>
                <a:gd name="connsiteY8" fmla="*/ 50006 h 452438"/>
                <a:gd name="connsiteX9" fmla="*/ 80963 w 114301"/>
                <a:gd name="connsiteY9" fmla="*/ 35719 h 452438"/>
                <a:gd name="connsiteX10" fmla="*/ 30957 w 114301"/>
                <a:gd name="connsiteY10" fmla="*/ 0 h 452438"/>
                <a:gd name="connsiteX0" fmla="*/ 80963 w 114301"/>
                <a:gd name="connsiteY0" fmla="*/ 0 h 416719"/>
                <a:gd name="connsiteX1" fmla="*/ 0 w 114301"/>
                <a:gd name="connsiteY1" fmla="*/ 14288 h 416719"/>
                <a:gd name="connsiteX2" fmla="*/ 4763 w 114301"/>
                <a:gd name="connsiteY2" fmla="*/ 85724 h 416719"/>
                <a:gd name="connsiteX3" fmla="*/ 23813 w 114301"/>
                <a:gd name="connsiteY3" fmla="*/ 111919 h 416719"/>
                <a:gd name="connsiteX4" fmla="*/ 2382 w 114301"/>
                <a:gd name="connsiteY4" fmla="*/ 416719 h 416719"/>
                <a:gd name="connsiteX5" fmla="*/ 114301 w 114301"/>
                <a:gd name="connsiteY5" fmla="*/ 416719 h 416719"/>
                <a:gd name="connsiteX6" fmla="*/ 76201 w 114301"/>
                <a:gd name="connsiteY6" fmla="*/ 107156 h 416719"/>
                <a:gd name="connsiteX7" fmla="*/ 104776 w 114301"/>
                <a:gd name="connsiteY7" fmla="*/ 83344 h 416719"/>
                <a:gd name="connsiteX8" fmla="*/ 102394 w 114301"/>
                <a:gd name="connsiteY8" fmla="*/ 14287 h 416719"/>
                <a:gd name="connsiteX9" fmla="*/ 80963 w 114301"/>
                <a:gd name="connsiteY9" fmla="*/ 0 h 416719"/>
                <a:gd name="connsiteX0" fmla="*/ 102394 w 114301"/>
                <a:gd name="connsiteY0" fmla="*/ 0 h 402432"/>
                <a:gd name="connsiteX1" fmla="*/ 0 w 114301"/>
                <a:gd name="connsiteY1" fmla="*/ 1 h 402432"/>
                <a:gd name="connsiteX2" fmla="*/ 4763 w 114301"/>
                <a:gd name="connsiteY2" fmla="*/ 71437 h 402432"/>
                <a:gd name="connsiteX3" fmla="*/ 23813 w 114301"/>
                <a:gd name="connsiteY3" fmla="*/ 97632 h 402432"/>
                <a:gd name="connsiteX4" fmla="*/ 2382 w 114301"/>
                <a:gd name="connsiteY4" fmla="*/ 402432 h 402432"/>
                <a:gd name="connsiteX5" fmla="*/ 114301 w 114301"/>
                <a:gd name="connsiteY5" fmla="*/ 402432 h 402432"/>
                <a:gd name="connsiteX6" fmla="*/ 76201 w 114301"/>
                <a:gd name="connsiteY6" fmla="*/ 92869 h 402432"/>
                <a:gd name="connsiteX7" fmla="*/ 104776 w 114301"/>
                <a:gd name="connsiteY7" fmla="*/ 69057 h 402432"/>
                <a:gd name="connsiteX8" fmla="*/ 102394 w 114301"/>
                <a:gd name="connsiteY8" fmla="*/ 0 h 40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4301" h="402432">
                  <a:moveTo>
                    <a:pt x="102394" y="0"/>
                  </a:moveTo>
                  <a:lnTo>
                    <a:pt x="0" y="1"/>
                  </a:lnTo>
                  <a:cubicBezTo>
                    <a:pt x="794" y="23813"/>
                    <a:pt x="3969" y="47625"/>
                    <a:pt x="4763" y="71437"/>
                  </a:cubicBezTo>
                  <a:lnTo>
                    <a:pt x="23813" y="97632"/>
                  </a:lnTo>
                  <a:lnTo>
                    <a:pt x="2382" y="402432"/>
                  </a:lnTo>
                  <a:lnTo>
                    <a:pt x="114301" y="402432"/>
                  </a:lnTo>
                  <a:lnTo>
                    <a:pt x="76201" y="92869"/>
                  </a:lnTo>
                  <a:lnTo>
                    <a:pt x="104776" y="69057"/>
                  </a:lnTo>
                  <a:lnTo>
                    <a:pt x="102394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/>
                </a:gs>
                <a:gs pos="50000">
                  <a:schemeClr val="accent4"/>
                </a:gs>
                <a:gs pos="100000">
                  <a:schemeClr val="accent4">
                    <a:lumMod val="40000"/>
                    <a:lumOff val="60000"/>
                  </a:schemeClr>
                </a:gs>
              </a:gsLst>
              <a:lin ang="162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45720" tIns="45720" rIns="4572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GB" sz="1100" b="1" dirty="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52" name="Elbow Connector 31"/>
          <p:cNvCxnSpPr/>
          <p:nvPr/>
        </p:nvCxnSpPr>
        <p:spPr bwMode="gray">
          <a:xfrm rot="10800000">
            <a:off x="2618118" y="6183555"/>
            <a:ext cx="1810512" cy="281835"/>
          </a:xfrm>
          <a:prstGeom prst="bentConnector3">
            <a:avLst>
              <a:gd name="adj1" fmla="val 99956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3" name="Elbow Connector 32"/>
          <p:cNvCxnSpPr/>
          <p:nvPr/>
        </p:nvCxnSpPr>
        <p:spPr bwMode="gray">
          <a:xfrm rot="10800000" flipH="1">
            <a:off x="807605" y="6183509"/>
            <a:ext cx="1810512" cy="281881"/>
          </a:xfrm>
          <a:prstGeom prst="bentConnector3">
            <a:avLst>
              <a:gd name="adj1" fmla="val 9980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54" name="Straight Connector 33"/>
          <p:cNvCxnSpPr/>
          <p:nvPr/>
        </p:nvCxnSpPr>
        <p:spPr bwMode="gray">
          <a:xfrm flipH="1">
            <a:off x="963295" y="5069810"/>
            <a:ext cx="136348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5" name="Rounded Rectangle 34"/>
          <p:cNvSpPr/>
          <p:nvPr/>
        </p:nvSpPr>
        <p:spPr bwMode="gray">
          <a:xfrm>
            <a:off x="35496" y="4873515"/>
            <a:ext cx="1039312" cy="374571"/>
          </a:xfrm>
          <a:prstGeom prst="roundRect">
            <a:avLst/>
          </a:prstGeom>
          <a:solidFill>
            <a:srgbClr val="D9D9D9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rPr>
              <a:t>Engine</a:t>
            </a:r>
            <a:endParaRPr lang="en-GB" sz="1600" b="1" dirty="0">
              <a:latin typeface="Times New Roman" panose="02020603050405020304" pitchFamily="18" charset="0"/>
              <a:ea typeface="STKaiti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Rounded Rectangle 35"/>
          <p:cNvSpPr/>
          <p:nvPr/>
        </p:nvSpPr>
        <p:spPr bwMode="gray">
          <a:xfrm>
            <a:off x="220241" y="6320668"/>
            <a:ext cx="607343" cy="340519"/>
          </a:xfrm>
          <a:prstGeom prst="roundRect">
            <a:avLst/>
          </a:prstGeom>
          <a:solidFill>
            <a:srgbClr val="D9D9D9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rPr>
              <a:t>Fuel</a:t>
            </a:r>
            <a:endParaRPr lang="en-GB" sz="1400" b="1" dirty="0">
              <a:latin typeface="Times New Roman" panose="02020603050405020304" pitchFamily="18" charset="0"/>
              <a:ea typeface="STKaiti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Rounded Rectangle 36"/>
          <p:cNvSpPr/>
          <p:nvPr/>
        </p:nvSpPr>
        <p:spPr bwMode="gray">
          <a:xfrm>
            <a:off x="4329239" y="6320668"/>
            <a:ext cx="859481" cy="340519"/>
          </a:xfrm>
          <a:prstGeom prst="roundRect">
            <a:avLst/>
          </a:prstGeom>
          <a:solidFill>
            <a:srgbClr val="FDE4E3"/>
          </a:solidFill>
          <a:ln>
            <a:solidFill>
              <a:schemeClr val="bg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rPr>
              <a:t>Big data</a:t>
            </a:r>
            <a:endParaRPr lang="en-GB" sz="1400" b="1" dirty="0">
              <a:latin typeface="Times New Roman" panose="02020603050405020304" pitchFamily="18" charset="0"/>
              <a:ea typeface="STKaiti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8" name="Straight Connector 37"/>
          <p:cNvCxnSpPr/>
          <p:nvPr/>
        </p:nvCxnSpPr>
        <p:spPr bwMode="gray">
          <a:xfrm flipH="1">
            <a:off x="2901425" y="5069810"/>
            <a:ext cx="1363484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59" name="Rounded Rectangle 38"/>
          <p:cNvSpPr/>
          <p:nvPr/>
        </p:nvSpPr>
        <p:spPr bwMode="gray">
          <a:xfrm>
            <a:off x="4038378" y="4749502"/>
            <a:ext cx="1109446" cy="646986"/>
          </a:xfrm>
          <a:prstGeom prst="roundRect">
            <a:avLst/>
          </a:prstGeom>
          <a:solidFill>
            <a:srgbClr val="FDE4E3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ea typeface="STKaiti" pitchFamily="2" charset="-122"/>
                <a:cs typeface="Times New Roman" panose="02020603050405020304" pitchFamily="18" charset="0"/>
              </a:rPr>
              <a:t>Deep learning</a:t>
            </a:r>
            <a:endParaRPr lang="en-GB" sz="1600" b="1" dirty="0">
              <a:solidFill>
                <a:srgbClr val="C00000"/>
              </a:solidFill>
              <a:latin typeface="Times New Roman" panose="02020603050405020304" pitchFamily="18" charset="0"/>
              <a:ea typeface="STKaiti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6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1"/>
          <p:cNvSpPr txBox="1"/>
          <p:nvPr/>
        </p:nvSpPr>
        <p:spPr>
          <a:xfrm>
            <a:off x="267418" y="112143"/>
            <a:ext cx="79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vs. Domain Knowledge</a:t>
            </a:r>
          </a:p>
        </p:txBody>
      </p:sp>
      <p:sp>
        <p:nvSpPr>
          <p:cNvPr id="61" name="TextBox 3"/>
          <p:cNvSpPr txBox="1"/>
          <p:nvPr/>
        </p:nvSpPr>
        <p:spPr>
          <a:xfrm>
            <a:off x="537520" y="1319647"/>
            <a:ext cx="14718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Big data</a:t>
            </a:r>
          </a:p>
        </p:txBody>
      </p:sp>
      <p:sp>
        <p:nvSpPr>
          <p:cNvPr id="62" name="TextBox 4"/>
          <p:cNvSpPr txBox="1"/>
          <p:nvPr/>
        </p:nvSpPr>
        <p:spPr>
          <a:xfrm>
            <a:off x="3197720" y="1327482"/>
            <a:ext cx="2829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 information</a:t>
            </a:r>
          </a:p>
        </p:txBody>
      </p:sp>
      <p:sp>
        <p:nvSpPr>
          <p:cNvPr id="63" name="Down Arrow 5"/>
          <p:cNvSpPr/>
          <p:nvPr/>
        </p:nvSpPr>
        <p:spPr>
          <a:xfrm rot="16200000">
            <a:off x="2331977" y="1362759"/>
            <a:ext cx="360040" cy="741596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"/>
          <p:cNvSpPr txBox="1"/>
          <p:nvPr/>
        </p:nvSpPr>
        <p:spPr>
          <a:xfrm>
            <a:off x="299986" y="2015964"/>
            <a:ext cx="3089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Challenging supervision task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rich predictions</a:t>
            </a:r>
          </a:p>
        </p:txBody>
      </p:sp>
      <p:sp>
        <p:nvSpPr>
          <p:cNvPr id="65" name="Not Equal 8"/>
          <p:cNvSpPr/>
          <p:nvPr/>
        </p:nvSpPr>
        <p:spPr>
          <a:xfrm>
            <a:off x="2035160" y="1063171"/>
            <a:ext cx="917886" cy="354308"/>
          </a:xfrm>
          <a:prstGeom prst="mathNotEqual">
            <a:avLst/>
          </a:prstGeom>
          <a:solidFill>
            <a:srgbClr val="FF0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Down Arrow 9"/>
          <p:cNvSpPr/>
          <p:nvPr/>
        </p:nvSpPr>
        <p:spPr>
          <a:xfrm>
            <a:off x="4348516" y="1868920"/>
            <a:ext cx="360040" cy="741596"/>
          </a:xfrm>
          <a:prstGeom prst="down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10"/>
          <p:cNvSpPr txBox="1"/>
          <p:nvPr/>
        </p:nvSpPr>
        <p:spPr>
          <a:xfrm>
            <a:off x="4716016" y="1963910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make use of it?</a:t>
            </a:r>
          </a:p>
        </p:txBody>
      </p:sp>
      <p:sp>
        <p:nvSpPr>
          <p:cNvPr id="68" name="Oval 12"/>
          <p:cNvSpPr/>
          <p:nvPr/>
        </p:nvSpPr>
        <p:spPr>
          <a:xfrm>
            <a:off x="3934814" y="2704040"/>
            <a:ext cx="1152000" cy="1152128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TextBox 13"/>
          <p:cNvSpPr txBox="1"/>
          <p:nvPr/>
        </p:nvSpPr>
        <p:spPr>
          <a:xfrm>
            <a:off x="3960294" y="3053322"/>
            <a:ext cx="1167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Capacity</a:t>
            </a:r>
          </a:p>
        </p:txBody>
      </p:sp>
      <p:cxnSp>
        <p:nvCxnSpPr>
          <p:cNvPr id="70" name="Straight Arrow Connector 15"/>
          <p:cNvCxnSpPr>
            <a:stCxn id="68" idx="3"/>
          </p:cNvCxnSpPr>
          <p:nvPr/>
        </p:nvCxnSpPr>
        <p:spPr>
          <a:xfrm flipH="1">
            <a:off x="1547664" y="3687443"/>
            <a:ext cx="2555857" cy="2390215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16"/>
          <p:cNvSpPr txBox="1"/>
          <p:nvPr/>
        </p:nvSpPr>
        <p:spPr>
          <a:xfrm>
            <a:off x="179512" y="5789626"/>
            <a:ext cx="1359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Deeper</a:t>
            </a:r>
          </a:p>
        </p:txBody>
      </p:sp>
      <p:sp>
        <p:nvSpPr>
          <p:cNvPr id="72" name="Oval 17"/>
          <p:cNvSpPr/>
          <p:nvPr/>
        </p:nvSpPr>
        <p:spPr>
          <a:xfrm>
            <a:off x="1691680" y="4709506"/>
            <a:ext cx="1152000" cy="1152128"/>
          </a:xfrm>
          <a:prstGeom prst="ellipse">
            <a:avLst/>
          </a:prstGeom>
          <a:solidFill>
            <a:srgbClr val="92D05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TextBox 18"/>
          <p:cNvSpPr txBox="1"/>
          <p:nvPr/>
        </p:nvSpPr>
        <p:spPr>
          <a:xfrm>
            <a:off x="1708770" y="4996592"/>
            <a:ext cx="11496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</a:p>
        </p:txBody>
      </p:sp>
      <p:sp>
        <p:nvSpPr>
          <p:cNvPr id="74" name="TextBox 19"/>
          <p:cNvSpPr txBox="1"/>
          <p:nvPr/>
        </p:nvSpPr>
        <p:spPr>
          <a:xfrm>
            <a:off x="1604984" y="3773402"/>
            <a:ext cx="19181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</a:t>
            </a:r>
          </a:p>
          <a:p>
            <a:pPr algn="ctr"/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eature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earning</a:t>
            </a:r>
          </a:p>
        </p:txBody>
      </p:sp>
      <p:cxnSp>
        <p:nvCxnSpPr>
          <p:cNvPr id="75" name="Straight Arrow Connector 21"/>
          <p:cNvCxnSpPr>
            <a:cxnSpLocks noChangeAspect="1"/>
            <a:stCxn id="68" idx="5"/>
          </p:cNvCxnSpPr>
          <p:nvPr/>
        </p:nvCxnSpPr>
        <p:spPr>
          <a:xfrm>
            <a:off x="4918106" y="3687441"/>
            <a:ext cx="2866843" cy="2233192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23"/>
          <p:cNvSpPr txBox="1"/>
          <p:nvPr/>
        </p:nvSpPr>
        <p:spPr>
          <a:xfrm>
            <a:off x="7664386" y="5480078"/>
            <a:ext cx="12638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Wider</a:t>
            </a:r>
          </a:p>
        </p:txBody>
      </p:sp>
      <p:sp>
        <p:nvSpPr>
          <p:cNvPr id="77" name="Oval 24"/>
          <p:cNvSpPr/>
          <p:nvPr/>
        </p:nvSpPr>
        <p:spPr>
          <a:xfrm>
            <a:off x="6372200" y="4709506"/>
            <a:ext cx="1152000" cy="1152128"/>
          </a:xfrm>
          <a:prstGeom prst="ellipse">
            <a:avLst/>
          </a:prstGeom>
          <a:solidFill>
            <a:srgbClr val="00B0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8" name="TextBox 25"/>
          <p:cNvSpPr txBox="1"/>
          <p:nvPr/>
        </p:nvSpPr>
        <p:spPr>
          <a:xfrm>
            <a:off x="6424412" y="4997538"/>
            <a:ext cx="102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 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input</a:t>
            </a:r>
          </a:p>
        </p:txBody>
      </p:sp>
      <p:sp>
        <p:nvSpPr>
          <p:cNvPr id="79" name="TextBox 26"/>
          <p:cNvSpPr txBox="1"/>
          <p:nvPr/>
        </p:nvSpPr>
        <p:spPr>
          <a:xfrm>
            <a:off x="5640489" y="3773402"/>
            <a:ext cx="25378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Capture </a:t>
            </a:r>
          </a:p>
          <a:p>
            <a:pPr algn="ctr"/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Contextual Information</a:t>
            </a:r>
          </a:p>
        </p:txBody>
      </p:sp>
      <p:sp>
        <p:nvSpPr>
          <p:cNvPr id="80" name="Oval 27"/>
          <p:cNvSpPr/>
          <p:nvPr/>
        </p:nvSpPr>
        <p:spPr>
          <a:xfrm>
            <a:off x="3934686" y="5357578"/>
            <a:ext cx="1152000" cy="1152128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TextBox 28"/>
          <p:cNvSpPr txBox="1"/>
          <p:nvPr/>
        </p:nvSpPr>
        <p:spPr>
          <a:xfrm>
            <a:off x="4026639" y="5644664"/>
            <a:ext cx="999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Domain </a:t>
            </a:r>
          </a:p>
          <a:p>
            <a:pPr algn="ctr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knowledge</a:t>
            </a:r>
          </a:p>
        </p:txBody>
      </p:sp>
      <p:cxnSp>
        <p:nvCxnSpPr>
          <p:cNvPr id="82" name="Straight Arrow Connector 30"/>
          <p:cNvCxnSpPr>
            <a:stCxn id="80" idx="0"/>
            <a:endCxn id="68" idx="4"/>
          </p:cNvCxnSpPr>
          <p:nvPr/>
        </p:nvCxnSpPr>
        <p:spPr>
          <a:xfrm flipV="1">
            <a:off x="4510686" y="3856168"/>
            <a:ext cx="128" cy="1501410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32"/>
          <p:cNvCxnSpPr>
            <a:stCxn id="80" idx="2"/>
            <a:endCxn id="72" idx="5"/>
          </p:cNvCxnSpPr>
          <p:nvPr/>
        </p:nvCxnSpPr>
        <p:spPr>
          <a:xfrm flipH="1" flipV="1">
            <a:off x="2674973" y="5692909"/>
            <a:ext cx="1259713" cy="240733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34"/>
          <p:cNvCxnSpPr>
            <a:stCxn id="80" idx="6"/>
          </p:cNvCxnSpPr>
          <p:nvPr/>
        </p:nvCxnSpPr>
        <p:spPr>
          <a:xfrm flipV="1">
            <a:off x="5086686" y="5501594"/>
            <a:ext cx="1285514" cy="432048"/>
          </a:xfrm>
          <a:prstGeom prst="straightConnector1">
            <a:avLst/>
          </a:prstGeom>
          <a:ln w="25400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36"/>
          <p:cNvSpPr txBox="1"/>
          <p:nvPr/>
        </p:nvSpPr>
        <p:spPr>
          <a:xfrm>
            <a:off x="4996588" y="6149666"/>
            <a:ext cx="35175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Make Learning more Efficient</a:t>
            </a:r>
          </a:p>
        </p:txBody>
      </p:sp>
      <p:sp>
        <p:nvSpPr>
          <p:cNvPr id="86" name="TextBox 37"/>
          <p:cNvSpPr txBox="1"/>
          <p:nvPr/>
        </p:nvSpPr>
        <p:spPr>
          <a:xfrm>
            <a:off x="3621429" y="4412182"/>
            <a:ext cx="1915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Reduce  Capacity</a:t>
            </a:r>
          </a:p>
        </p:txBody>
      </p:sp>
    </p:spTree>
    <p:extLst>
      <p:ext uri="{BB962C8B-B14F-4D97-AF65-F5344CB8AC3E}">
        <p14:creationId xmlns:p14="http://schemas.microsoft.com/office/powerpoint/2010/main" val="334012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62" grpId="0"/>
      <p:bldP spid="63" grpId="0" animBg="1"/>
      <p:bldP spid="64" grpId="0"/>
      <p:bldP spid="65" grpId="0" animBg="1"/>
      <p:bldP spid="66" grpId="0" animBg="1"/>
      <p:bldP spid="67" grpId="0"/>
      <p:bldP spid="68" grpId="0" animBg="1"/>
      <p:bldP spid="69" grpId="0"/>
      <p:bldP spid="71" grpId="0"/>
      <p:bldP spid="72" grpId="0" animBg="1"/>
      <p:bldP spid="73" grpId="0"/>
      <p:bldP spid="74" grpId="0"/>
      <p:bldP spid="76" grpId="0"/>
      <p:bldP spid="77" grpId="0" animBg="1"/>
      <p:bldP spid="78" grpId="0"/>
      <p:bldP spid="79" grpId="0"/>
      <p:bldP spid="80" grpId="0" animBg="1"/>
      <p:bldP spid="81" grpId="0"/>
      <p:bldP spid="85" grpId="0"/>
      <p:bldP spid="8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文本框 1"/>
          <p:cNvSpPr txBox="1"/>
          <p:nvPr/>
        </p:nvSpPr>
        <p:spPr>
          <a:xfrm>
            <a:off x="44091" y="115482"/>
            <a:ext cx="87690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Architecture vs. Domain Knowledge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258414" y="914400"/>
            <a:ext cx="2336167" cy="2706528"/>
            <a:chOff x="512959" y="1579866"/>
            <a:chExt cx="2611116" cy="3081969"/>
          </a:xfrm>
        </p:grpSpPr>
        <p:grpSp>
          <p:nvGrpSpPr>
            <p:cNvPr id="31" name="Group 393"/>
            <p:cNvGrpSpPr/>
            <p:nvPr/>
          </p:nvGrpSpPr>
          <p:grpSpPr>
            <a:xfrm>
              <a:off x="512959" y="1579866"/>
              <a:ext cx="2611116" cy="3081969"/>
              <a:chOff x="2360632" y="3457392"/>
              <a:chExt cx="894589" cy="1228418"/>
            </a:xfrm>
          </p:grpSpPr>
          <p:sp>
            <p:nvSpPr>
              <p:cNvPr id="42" name="Flowchart: Connector 441"/>
              <p:cNvSpPr/>
              <p:nvPr/>
            </p:nvSpPr>
            <p:spPr>
              <a:xfrm>
                <a:off x="2897207" y="3861048"/>
                <a:ext cx="45719" cy="48580"/>
              </a:xfrm>
              <a:prstGeom prst="flowChartConnector">
                <a:avLst/>
              </a:prstGeom>
              <a:solidFill>
                <a:srgbClr val="00B0F0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Flowchart: Connector 466"/>
              <p:cNvSpPr/>
              <p:nvPr/>
            </p:nvSpPr>
            <p:spPr>
              <a:xfrm>
                <a:off x="2742468" y="3596648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4" name="Flowchart: Connector 468"/>
              <p:cNvSpPr/>
              <p:nvPr/>
            </p:nvSpPr>
            <p:spPr>
              <a:xfrm>
                <a:off x="2838302" y="3674523"/>
                <a:ext cx="81765" cy="100809"/>
              </a:xfrm>
              <a:prstGeom prst="flowChartConnector">
                <a:avLst/>
              </a:prstGeom>
              <a:solidFill>
                <a:srgbClr val="7030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5" name="Flowchart: Connector 469"/>
              <p:cNvSpPr/>
              <p:nvPr/>
            </p:nvSpPr>
            <p:spPr>
              <a:xfrm>
                <a:off x="2968771" y="3576259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" name="Flowchart: Connector 470"/>
              <p:cNvSpPr/>
              <p:nvPr/>
            </p:nvSpPr>
            <p:spPr>
              <a:xfrm>
                <a:off x="2971151" y="3645228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7" name="Flowchart: Connector 471"/>
              <p:cNvSpPr/>
              <p:nvPr/>
            </p:nvSpPr>
            <p:spPr>
              <a:xfrm>
                <a:off x="2992146" y="3800768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8" name="Flowchart: Connector 472"/>
              <p:cNvSpPr/>
              <p:nvPr/>
            </p:nvSpPr>
            <p:spPr>
              <a:xfrm>
                <a:off x="3089606" y="3702746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9" name="Flowchart: Connector 473"/>
              <p:cNvSpPr/>
              <p:nvPr/>
            </p:nvSpPr>
            <p:spPr>
              <a:xfrm>
                <a:off x="2674546" y="3800768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0" name="Flowchart: Connector 474"/>
              <p:cNvSpPr/>
              <p:nvPr/>
            </p:nvSpPr>
            <p:spPr>
              <a:xfrm>
                <a:off x="2735342" y="3933056"/>
                <a:ext cx="45719" cy="48580"/>
              </a:xfrm>
              <a:prstGeom prst="flowChartConnector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Flowchart: Connector 475"/>
              <p:cNvSpPr/>
              <p:nvPr/>
            </p:nvSpPr>
            <p:spPr>
              <a:xfrm>
                <a:off x="2786139" y="3825058"/>
                <a:ext cx="45719" cy="48580"/>
              </a:xfrm>
              <a:prstGeom prst="flowChartConnector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Flowchart: Connector 476"/>
              <p:cNvSpPr/>
              <p:nvPr/>
            </p:nvSpPr>
            <p:spPr>
              <a:xfrm>
                <a:off x="2982054" y="3985915"/>
                <a:ext cx="45719" cy="48580"/>
              </a:xfrm>
              <a:prstGeom prst="flowChartConnector">
                <a:avLst/>
              </a:prstGeom>
              <a:solidFill>
                <a:srgbClr val="00B0F0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Flowchart: Connector 477"/>
              <p:cNvSpPr/>
              <p:nvPr/>
            </p:nvSpPr>
            <p:spPr>
              <a:xfrm>
                <a:off x="3117015" y="4022588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4" name="Flowchart: Connector 478"/>
              <p:cNvSpPr/>
              <p:nvPr/>
            </p:nvSpPr>
            <p:spPr>
              <a:xfrm>
                <a:off x="2875228" y="4085855"/>
                <a:ext cx="45719" cy="48580"/>
              </a:xfrm>
              <a:prstGeom prst="flowChartConnector">
                <a:avLst/>
              </a:prstGeom>
              <a:solidFill>
                <a:srgbClr val="00B0F0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5" name="Flowchart: Connector 479"/>
              <p:cNvSpPr/>
              <p:nvPr/>
            </p:nvSpPr>
            <p:spPr>
              <a:xfrm>
                <a:off x="2690629" y="4109057"/>
                <a:ext cx="45719" cy="48580"/>
              </a:xfrm>
              <a:prstGeom prst="flowChartConnector">
                <a:avLst/>
              </a:prstGeom>
              <a:solidFill>
                <a:srgbClr val="00B0F0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6" name="Flowchart: Connector 480"/>
              <p:cNvSpPr/>
              <p:nvPr/>
            </p:nvSpPr>
            <p:spPr>
              <a:xfrm>
                <a:off x="3163783" y="3849348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Flowchart: Connector 481"/>
              <p:cNvSpPr/>
              <p:nvPr/>
            </p:nvSpPr>
            <p:spPr>
              <a:xfrm>
                <a:off x="3037865" y="4221088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Flowchart: Connector 482"/>
              <p:cNvSpPr/>
              <p:nvPr/>
            </p:nvSpPr>
            <p:spPr>
              <a:xfrm>
                <a:off x="2888129" y="4269668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9" name="Flowchart: Connector 483"/>
              <p:cNvSpPr/>
              <p:nvPr/>
            </p:nvSpPr>
            <p:spPr>
              <a:xfrm>
                <a:off x="2758201" y="4373488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7" name="Straight Connector 484"/>
              <p:cNvCxnSpPr>
                <a:stCxn id="43" idx="5"/>
                <a:endCxn id="44" idx="1"/>
              </p:cNvCxnSpPr>
              <p:nvPr/>
            </p:nvCxnSpPr>
            <p:spPr>
              <a:xfrm>
                <a:off x="2781492" y="3638113"/>
                <a:ext cx="68784" cy="5117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487"/>
              <p:cNvCxnSpPr>
                <a:stCxn id="43" idx="7"/>
                <a:endCxn id="45" idx="1"/>
              </p:cNvCxnSpPr>
              <p:nvPr/>
            </p:nvCxnSpPr>
            <p:spPr>
              <a:xfrm flipV="1">
                <a:off x="2781492" y="3583373"/>
                <a:ext cx="193974" cy="20389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490"/>
              <p:cNvCxnSpPr>
                <a:stCxn id="45" idx="4"/>
                <a:endCxn id="46" idx="1"/>
              </p:cNvCxnSpPr>
              <p:nvPr/>
            </p:nvCxnSpPr>
            <p:spPr>
              <a:xfrm flipH="1">
                <a:off x="2977846" y="3624839"/>
                <a:ext cx="13785" cy="2750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493"/>
              <p:cNvCxnSpPr>
                <a:stCxn id="44" idx="6"/>
                <a:endCxn id="46" idx="2"/>
              </p:cNvCxnSpPr>
              <p:nvPr/>
            </p:nvCxnSpPr>
            <p:spPr>
              <a:xfrm flipV="1">
                <a:off x="2920067" y="3669518"/>
                <a:ext cx="51084" cy="55409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496"/>
              <p:cNvCxnSpPr>
                <a:stCxn id="46" idx="5"/>
                <a:endCxn id="48" idx="2"/>
              </p:cNvCxnSpPr>
              <p:nvPr/>
            </p:nvCxnSpPr>
            <p:spPr>
              <a:xfrm>
                <a:off x="3010175" y="3686694"/>
                <a:ext cx="79431" cy="4034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499"/>
              <p:cNvCxnSpPr>
                <a:stCxn id="48" idx="3"/>
                <a:endCxn id="47" idx="7"/>
              </p:cNvCxnSpPr>
              <p:nvPr/>
            </p:nvCxnSpPr>
            <p:spPr>
              <a:xfrm flipH="1">
                <a:off x="3031170" y="3744212"/>
                <a:ext cx="65131" cy="6367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502"/>
              <p:cNvCxnSpPr>
                <a:stCxn id="44" idx="5"/>
                <a:endCxn id="47" idx="1"/>
              </p:cNvCxnSpPr>
              <p:nvPr/>
            </p:nvCxnSpPr>
            <p:spPr>
              <a:xfrm>
                <a:off x="2908093" y="3760569"/>
                <a:ext cx="90749" cy="4731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505"/>
              <p:cNvCxnSpPr>
                <a:stCxn id="47" idx="4"/>
                <a:endCxn id="52" idx="0"/>
              </p:cNvCxnSpPr>
              <p:nvPr/>
            </p:nvCxnSpPr>
            <p:spPr>
              <a:xfrm flipH="1">
                <a:off x="3004914" y="3849348"/>
                <a:ext cx="10092" cy="136567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510"/>
              <p:cNvCxnSpPr>
                <a:stCxn id="42" idx="7"/>
                <a:endCxn id="47" idx="3"/>
              </p:cNvCxnSpPr>
              <p:nvPr/>
            </p:nvCxnSpPr>
            <p:spPr>
              <a:xfrm flipV="1">
                <a:off x="2936231" y="3842234"/>
                <a:ext cx="62610" cy="2592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513"/>
              <p:cNvCxnSpPr>
                <a:endCxn id="47" idx="5"/>
              </p:cNvCxnSpPr>
              <p:nvPr/>
            </p:nvCxnSpPr>
            <p:spPr>
              <a:xfrm flipH="1" flipV="1">
                <a:off x="3031170" y="3842234"/>
                <a:ext cx="131565" cy="1881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516"/>
              <p:cNvCxnSpPr>
                <a:stCxn id="56" idx="3"/>
                <a:endCxn id="52" idx="7"/>
              </p:cNvCxnSpPr>
              <p:nvPr/>
            </p:nvCxnSpPr>
            <p:spPr>
              <a:xfrm flipH="1">
                <a:off x="3021078" y="3890814"/>
                <a:ext cx="149400" cy="10221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519"/>
              <p:cNvCxnSpPr>
                <a:stCxn id="53" idx="0"/>
                <a:endCxn id="56" idx="3"/>
              </p:cNvCxnSpPr>
              <p:nvPr/>
            </p:nvCxnSpPr>
            <p:spPr>
              <a:xfrm flipV="1">
                <a:off x="3139875" y="3890814"/>
                <a:ext cx="30603" cy="13177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522"/>
              <p:cNvCxnSpPr>
                <a:endCxn id="52" idx="4"/>
              </p:cNvCxnSpPr>
              <p:nvPr/>
            </p:nvCxnSpPr>
            <p:spPr>
              <a:xfrm flipH="1" flipV="1">
                <a:off x="3004914" y="4034495"/>
                <a:ext cx="45719" cy="18659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525"/>
              <p:cNvCxnSpPr>
                <a:stCxn id="54" idx="7"/>
                <a:endCxn id="52" idx="3"/>
              </p:cNvCxnSpPr>
              <p:nvPr/>
            </p:nvCxnSpPr>
            <p:spPr>
              <a:xfrm flipV="1">
                <a:off x="2914252" y="4027381"/>
                <a:ext cx="74497" cy="6558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528"/>
              <p:cNvCxnSpPr>
                <a:endCxn id="42" idx="1"/>
              </p:cNvCxnSpPr>
              <p:nvPr/>
            </p:nvCxnSpPr>
            <p:spPr>
              <a:xfrm>
                <a:off x="2837165" y="3855198"/>
                <a:ext cx="66737" cy="1296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531"/>
              <p:cNvCxnSpPr>
                <a:stCxn id="44" idx="3"/>
                <a:endCxn id="51" idx="0"/>
              </p:cNvCxnSpPr>
              <p:nvPr/>
            </p:nvCxnSpPr>
            <p:spPr>
              <a:xfrm flipH="1">
                <a:off x="2808999" y="3760569"/>
                <a:ext cx="41277" cy="6449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534"/>
              <p:cNvCxnSpPr>
                <a:stCxn id="49" idx="0"/>
                <a:endCxn id="44" idx="2"/>
              </p:cNvCxnSpPr>
              <p:nvPr/>
            </p:nvCxnSpPr>
            <p:spPr>
              <a:xfrm flipV="1">
                <a:off x="2697406" y="3724927"/>
                <a:ext cx="140896" cy="7584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544"/>
              <p:cNvCxnSpPr>
                <a:stCxn id="53" idx="1"/>
                <a:endCxn id="52" idx="6"/>
              </p:cNvCxnSpPr>
              <p:nvPr/>
            </p:nvCxnSpPr>
            <p:spPr>
              <a:xfrm flipH="1" flipV="1">
                <a:off x="3027773" y="4010205"/>
                <a:ext cx="95937" cy="19497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547"/>
              <p:cNvCxnSpPr>
                <a:stCxn id="57" idx="0"/>
                <a:endCxn id="53" idx="3"/>
              </p:cNvCxnSpPr>
              <p:nvPr/>
            </p:nvCxnSpPr>
            <p:spPr>
              <a:xfrm flipV="1">
                <a:off x="3060725" y="4064054"/>
                <a:ext cx="62985" cy="15703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551"/>
              <p:cNvCxnSpPr>
                <a:stCxn id="58" idx="6"/>
                <a:endCxn id="57" idx="3"/>
              </p:cNvCxnSpPr>
              <p:nvPr/>
            </p:nvCxnSpPr>
            <p:spPr>
              <a:xfrm flipV="1">
                <a:off x="2933848" y="4262554"/>
                <a:ext cx="110712" cy="3140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554"/>
              <p:cNvCxnSpPr>
                <a:stCxn id="58" idx="0"/>
                <a:endCxn id="54" idx="4"/>
              </p:cNvCxnSpPr>
              <p:nvPr/>
            </p:nvCxnSpPr>
            <p:spPr>
              <a:xfrm flipH="1" flipV="1">
                <a:off x="2898088" y="4134435"/>
                <a:ext cx="12901" cy="13523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557"/>
              <p:cNvCxnSpPr>
                <a:stCxn id="54" idx="2"/>
                <a:endCxn id="55" idx="6"/>
              </p:cNvCxnSpPr>
              <p:nvPr/>
            </p:nvCxnSpPr>
            <p:spPr>
              <a:xfrm flipH="1">
                <a:off x="2736348" y="4110145"/>
                <a:ext cx="138880" cy="2320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9" name="Flowchart: Connector 566"/>
              <p:cNvSpPr/>
              <p:nvPr/>
            </p:nvSpPr>
            <p:spPr>
              <a:xfrm>
                <a:off x="2729653" y="4238255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0" name="Straight Connector 570"/>
              <p:cNvCxnSpPr>
                <a:stCxn id="42" idx="5"/>
                <a:endCxn id="52" idx="1"/>
              </p:cNvCxnSpPr>
              <p:nvPr/>
            </p:nvCxnSpPr>
            <p:spPr>
              <a:xfrm>
                <a:off x="2936231" y="3902514"/>
                <a:ext cx="52518" cy="9051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573"/>
              <p:cNvCxnSpPr>
                <a:stCxn id="58" idx="2"/>
                <a:endCxn id="109" idx="6"/>
              </p:cNvCxnSpPr>
              <p:nvPr/>
            </p:nvCxnSpPr>
            <p:spPr>
              <a:xfrm flipH="1" flipV="1">
                <a:off x="2775372" y="4262545"/>
                <a:ext cx="112757" cy="3141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576"/>
              <p:cNvCxnSpPr>
                <a:stCxn id="59" idx="7"/>
                <a:endCxn id="58" idx="3"/>
              </p:cNvCxnSpPr>
              <p:nvPr/>
            </p:nvCxnSpPr>
            <p:spPr>
              <a:xfrm flipV="1">
                <a:off x="2797225" y="4311134"/>
                <a:ext cx="97599" cy="6946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579"/>
              <p:cNvCxnSpPr>
                <a:endCxn id="58" idx="5"/>
              </p:cNvCxnSpPr>
              <p:nvPr/>
            </p:nvCxnSpPr>
            <p:spPr>
              <a:xfrm flipH="1" flipV="1">
                <a:off x="2927153" y="4311134"/>
                <a:ext cx="24347" cy="11093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Flowchart: Connector 583"/>
              <p:cNvSpPr/>
              <p:nvPr/>
            </p:nvSpPr>
            <p:spPr>
              <a:xfrm>
                <a:off x="2936231" y="4412946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5" name="Straight Connector 584"/>
              <p:cNvCxnSpPr>
                <a:stCxn id="57" idx="2"/>
                <a:endCxn id="54" idx="6"/>
              </p:cNvCxnSpPr>
              <p:nvPr/>
            </p:nvCxnSpPr>
            <p:spPr>
              <a:xfrm flipH="1" flipV="1">
                <a:off x="2920947" y="4110145"/>
                <a:ext cx="116918" cy="13523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587"/>
              <p:cNvCxnSpPr>
                <a:stCxn id="54" idx="3"/>
                <a:endCxn id="109" idx="7"/>
              </p:cNvCxnSpPr>
              <p:nvPr/>
            </p:nvCxnSpPr>
            <p:spPr>
              <a:xfrm flipH="1">
                <a:off x="2768677" y="4127321"/>
                <a:ext cx="113246" cy="11804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Flowchart: Connector 591"/>
              <p:cNvSpPr/>
              <p:nvPr/>
            </p:nvSpPr>
            <p:spPr>
              <a:xfrm>
                <a:off x="2594277" y="4127791"/>
                <a:ext cx="45719" cy="48580"/>
              </a:xfrm>
              <a:prstGeom prst="flowChartConnector">
                <a:avLst/>
              </a:prstGeom>
              <a:solidFill>
                <a:srgbClr val="00B0F0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18" name="Flowchart: Connector 592"/>
              <p:cNvSpPr/>
              <p:nvPr/>
            </p:nvSpPr>
            <p:spPr>
              <a:xfrm>
                <a:off x="2538154" y="3920921"/>
                <a:ext cx="45719" cy="48580"/>
              </a:xfrm>
              <a:prstGeom prst="flowChartConnector">
                <a:avLst/>
              </a:prstGeom>
              <a:solidFill>
                <a:srgbClr val="00B0F0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19" name="Straight Connector 593"/>
              <p:cNvCxnSpPr>
                <a:endCxn id="117" idx="7"/>
              </p:cNvCxnSpPr>
              <p:nvPr/>
            </p:nvCxnSpPr>
            <p:spPr>
              <a:xfrm flipH="1">
                <a:off x="2633301" y="4133347"/>
                <a:ext cx="52497" cy="155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0" name="Flowchart: Connector 603"/>
              <p:cNvSpPr/>
              <p:nvPr/>
            </p:nvSpPr>
            <p:spPr>
              <a:xfrm>
                <a:off x="2621924" y="3888464"/>
                <a:ext cx="45719" cy="48580"/>
              </a:xfrm>
              <a:prstGeom prst="flowChartConnector">
                <a:avLst/>
              </a:prstGeom>
              <a:solidFill>
                <a:srgbClr val="00B0F0"/>
              </a:solidFill>
              <a:ln w="952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1" name="Straight Connector 606"/>
              <p:cNvCxnSpPr>
                <a:stCxn id="49" idx="3"/>
                <a:endCxn id="120" idx="7"/>
              </p:cNvCxnSpPr>
              <p:nvPr/>
            </p:nvCxnSpPr>
            <p:spPr>
              <a:xfrm flipH="1">
                <a:off x="2660948" y="3842234"/>
                <a:ext cx="20293" cy="5334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610"/>
              <p:cNvCxnSpPr>
                <a:stCxn id="117" idx="1"/>
                <a:endCxn id="118" idx="4"/>
              </p:cNvCxnSpPr>
              <p:nvPr/>
            </p:nvCxnSpPr>
            <p:spPr>
              <a:xfrm flipH="1" flipV="1">
                <a:off x="2561014" y="3969501"/>
                <a:ext cx="39958" cy="16540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613"/>
              <p:cNvCxnSpPr>
                <a:stCxn id="49" idx="2"/>
                <a:endCxn id="118" idx="0"/>
              </p:cNvCxnSpPr>
              <p:nvPr/>
            </p:nvCxnSpPr>
            <p:spPr>
              <a:xfrm flipH="1">
                <a:off x="2561014" y="3825058"/>
                <a:ext cx="113532" cy="9586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4" name="Flowchart: Connector 620"/>
              <p:cNvSpPr/>
              <p:nvPr/>
            </p:nvSpPr>
            <p:spPr>
              <a:xfrm>
                <a:off x="2648234" y="4245369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5" name="Straight Connector 621"/>
              <p:cNvCxnSpPr>
                <a:stCxn id="117" idx="4"/>
                <a:endCxn id="124" idx="1"/>
              </p:cNvCxnSpPr>
              <p:nvPr/>
            </p:nvCxnSpPr>
            <p:spPr>
              <a:xfrm>
                <a:off x="2617137" y="4176371"/>
                <a:ext cx="37792" cy="7611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624"/>
              <p:cNvCxnSpPr>
                <a:stCxn id="109" idx="2"/>
                <a:endCxn id="124" idx="6"/>
              </p:cNvCxnSpPr>
              <p:nvPr/>
            </p:nvCxnSpPr>
            <p:spPr>
              <a:xfrm flipH="1">
                <a:off x="2693953" y="4262545"/>
                <a:ext cx="35700" cy="711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627"/>
              <p:cNvCxnSpPr>
                <a:stCxn id="59" idx="2"/>
                <a:endCxn id="124" idx="4"/>
              </p:cNvCxnSpPr>
              <p:nvPr/>
            </p:nvCxnSpPr>
            <p:spPr>
              <a:xfrm flipH="1" flipV="1">
                <a:off x="2671094" y="4293949"/>
                <a:ext cx="87107" cy="103829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630"/>
              <p:cNvCxnSpPr>
                <a:stCxn id="114" idx="2"/>
                <a:endCxn id="59" idx="5"/>
              </p:cNvCxnSpPr>
              <p:nvPr/>
            </p:nvCxnSpPr>
            <p:spPr>
              <a:xfrm flipH="1" flipV="1">
                <a:off x="2797225" y="4414954"/>
                <a:ext cx="139006" cy="2228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9" name="Flowchart: Connector 633"/>
              <p:cNvSpPr/>
              <p:nvPr/>
            </p:nvSpPr>
            <p:spPr>
              <a:xfrm>
                <a:off x="3014354" y="4373488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0" name="Straight Connector 634"/>
              <p:cNvCxnSpPr>
                <a:stCxn id="114" idx="6"/>
                <a:endCxn id="129" idx="3"/>
              </p:cNvCxnSpPr>
              <p:nvPr/>
            </p:nvCxnSpPr>
            <p:spPr>
              <a:xfrm flipV="1">
                <a:off x="2981950" y="4414954"/>
                <a:ext cx="39099" cy="2228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637"/>
              <p:cNvCxnSpPr>
                <a:stCxn id="129" idx="7"/>
                <a:endCxn id="57" idx="4"/>
              </p:cNvCxnSpPr>
              <p:nvPr/>
            </p:nvCxnSpPr>
            <p:spPr>
              <a:xfrm flipV="1">
                <a:off x="3053378" y="4269668"/>
                <a:ext cx="7347" cy="11093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641"/>
              <p:cNvCxnSpPr>
                <a:stCxn id="49" idx="0"/>
                <a:endCxn id="43" idx="4"/>
              </p:cNvCxnSpPr>
              <p:nvPr/>
            </p:nvCxnSpPr>
            <p:spPr>
              <a:xfrm flipV="1">
                <a:off x="2697406" y="3645228"/>
                <a:ext cx="67922" cy="15554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3" name="Flowchart: Connector 644"/>
              <p:cNvSpPr/>
              <p:nvPr/>
            </p:nvSpPr>
            <p:spPr>
              <a:xfrm>
                <a:off x="2706017" y="4509120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4" name="Flowchart: Connector 645"/>
              <p:cNvSpPr/>
              <p:nvPr/>
            </p:nvSpPr>
            <p:spPr>
              <a:xfrm>
                <a:off x="2492435" y="4401805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5" name="Flowchart: Connector 646"/>
              <p:cNvSpPr/>
              <p:nvPr/>
            </p:nvSpPr>
            <p:spPr>
              <a:xfrm>
                <a:off x="2642873" y="4318248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6" name="Flowchart: Connector 647"/>
              <p:cNvSpPr/>
              <p:nvPr/>
            </p:nvSpPr>
            <p:spPr>
              <a:xfrm>
                <a:off x="2589294" y="4339508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7" name="Flowchart: Connector 648"/>
              <p:cNvSpPr/>
              <p:nvPr/>
            </p:nvSpPr>
            <p:spPr>
              <a:xfrm>
                <a:off x="2491654" y="4190137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8" name="Flowchart: Connector 649"/>
              <p:cNvSpPr/>
              <p:nvPr/>
            </p:nvSpPr>
            <p:spPr>
              <a:xfrm>
                <a:off x="2491653" y="4049003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39" name="Straight Connector 650"/>
              <p:cNvCxnSpPr>
                <a:endCxn id="118" idx="3"/>
              </p:cNvCxnSpPr>
              <p:nvPr/>
            </p:nvCxnSpPr>
            <p:spPr>
              <a:xfrm flipV="1">
                <a:off x="2518216" y="3962387"/>
                <a:ext cx="26633" cy="8449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653"/>
              <p:cNvCxnSpPr>
                <a:stCxn id="124" idx="2"/>
                <a:endCxn id="137" idx="5"/>
              </p:cNvCxnSpPr>
              <p:nvPr/>
            </p:nvCxnSpPr>
            <p:spPr>
              <a:xfrm flipH="1" flipV="1">
                <a:off x="2530678" y="4231603"/>
                <a:ext cx="117556" cy="3805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656"/>
              <p:cNvCxnSpPr>
                <a:stCxn id="137" idx="0"/>
                <a:endCxn id="138" idx="4"/>
              </p:cNvCxnSpPr>
              <p:nvPr/>
            </p:nvCxnSpPr>
            <p:spPr>
              <a:xfrm flipH="1" flipV="1">
                <a:off x="2514513" y="4097583"/>
                <a:ext cx="1" cy="9255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659"/>
              <p:cNvCxnSpPr>
                <a:stCxn id="136" idx="1"/>
                <a:endCxn id="137" idx="5"/>
              </p:cNvCxnSpPr>
              <p:nvPr/>
            </p:nvCxnSpPr>
            <p:spPr>
              <a:xfrm flipH="1" flipV="1">
                <a:off x="2530678" y="4231603"/>
                <a:ext cx="65311" cy="115019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662"/>
              <p:cNvCxnSpPr>
                <a:stCxn id="135" idx="3"/>
                <a:endCxn id="136" idx="6"/>
              </p:cNvCxnSpPr>
              <p:nvPr/>
            </p:nvCxnSpPr>
            <p:spPr>
              <a:xfrm flipH="1">
                <a:off x="2635013" y="4359714"/>
                <a:ext cx="14555" cy="408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665"/>
              <p:cNvCxnSpPr>
                <a:stCxn id="135" idx="0"/>
                <a:endCxn id="124" idx="4"/>
              </p:cNvCxnSpPr>
              <p:nvPr/>
            </p:nvCxnSpPr>
            <p:spPr>
              <a:xfrm flipV="1">
                <a:off x="2665733" y="4293949"/>
                <a:ext cx="5361" cy="24299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668"/>
              <p:cNvCxnSpPr>
                <a:stCxn id="136" idx="2"/>
                <a:endCxn id="134" idx="7"/>
              </p:cNvCxnSpPr>
              <p:nvPr/>
            </p:nvCxnSpPr>
            <p:spPr>
              <a:xfrm flipH="1">
                <a:off x="2531459" y="4363798"/>
                <a:ext cx="57835" cy="4512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671"/>
              <p:cNvCxnSpPr>
                <a:stCxn id="59" idx="4"/>
                <a:endCxn id="133" idx="0"/>
              </p:cNvCxnSpPr>
              <p:nvPr/>
            </p:nvCxnSpPr>
            <p:spPr>
              <a:xfrm flipH="1">
                <a:off x="2728877" y="4422068"/>
                <a:ext cx="52184" cy="8705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7" name="Flowchart: Connector 674"/>
              <p:cNvSpPr/>
              <p:nvPr/>
            </p:nvSpPr>
            <p:spPr>
              <a:xfrm>
                <a:off x="2753970" y="4637230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8" name="Straight Connector 675"/>
              <p:cNvCxnSpPr>
                <a:stCxn id="133" idx="5"/>
                <a:endCxn id="147" idx="0"/>
              </p:cNvCxnSpPr>
              <p:nvPr/>
            </p:nvCxnSpPr>
            <p:spPr>
              <a:xfrm>
                <a:off x="2745041" y="4550586"/>
                <a:ext cx="31789" cy="8664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9" name="Flowchart: Connector 678"/>
              <p:cNvSpPr/>
              <p:nvPr/>
            </p:nvSpPr>
            <p:spPr>
              <a:xfrm>
                <a:off x="2882833" y="4637230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50" name="Straight Connector 679"/>
              <p:cNvCxnSpPr>
                <a:endCxn id="149" idx="0"/>
              </p:cNvCxnSpPr>
              <p:nvPr/>
            </p:nvCxnSpPr>
            <p:spPr>
              <a:xfrm flipH="1">
                <a:off x="2905693" y="4461526"/>
                <a:ext cx="53397" cy="175704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682"/>
              <p:cNvCxnSpPr>
                <a:stCxn id="147" idx="6"/>
                <a:endCxn id="149" idx="2"/>
              </p:cNvCxnSpPr>
              <p:nvPr/>
            </p:nvCxnSpPr>
            <p:spPr>
              <a:xfrm>
                <a:off x="2799689" y="4661520"/>
                <a:ext cx="83144" cy="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2" name="Flowchart: Connector 692"/>
              <p:cNvSpPr/>
              <p:nvPr/>
            </p:nvSpPr>
            <p:spPr>
              <a:xfrm>
                <a:off x="3209502" y="3968073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3" name="Flowchart: Connector 696"/>
              <p:cNvSpPr/>
              <p:nvPr/>
            </p:nvSpPr>
            <p:spPr>
              <a:xfrm>
                <a:off x="3209502" y="3603762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4" name="Flowchart: Connector 697"/>
              <p:cNvSpPr/>
              <p:nvPr/>
            </p:nvSpPr>
            <p:spPr>
              <a:xfrm>
                <a:off x="3016870" y="3457392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5" name="Flowchart: Connector 698"/>
              <p:cNvSpPr/>
              <p:nvPr/>
            </p:nvSpPr>
            <p:spPr>
              <a:xfrm>
                <a:off x="2808999" y="3481682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6" name="Flowchart: Connector 699"/>
              <p:cNvSpPr/>
              <p:nvPr/>
            </p:nvSpPr>
            <p:spPr>
              <a:xfrm>
                <a:off x="2603849" y="3502623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7" name="Flowchart: Connector 700"/>
              <p:cNvSpPr/>
              <p:nvPr/>
            </p:nvSpPr>
            <p:spPr>
              <a:xfrm>
                <a:off x="2490594" y="3638114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8" name="Flowchart: Connector 701"/>
              <p:cNvSpPr/>
              <p:nvPr/>
            </p:nvSpPr>
            <p:spPr>
              <a:xfrm>
                <a:off x="2416159" y="3797419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9" name="Flowchart: Connector 703"/>
              <p:cNvSpPr/>
              <p:nvPr/>
            </p:nvSpPr>
            <p:spPr>
              <a:xfrm>
                <a:off x="2414393" y="4134905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60" name="Flowchart: Connector 706"/>
              <p:cNvSpPr/>
              <p:nvPr/>
            </p:nvSpPr>
            <p:spPr>
              <a:xfrm>
                <a:off x="2360632" y="4432271"/>
                <a:ext cx="45719" cy="48580"/>
              </a:xfrm>
              <a:prstGeom prst="flowChartConnector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SG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1" name="Straight Connector 708"/>
              <p:cNvCxnSpPr>
                <a:stCxn id="155" idx="3"/>
                <a:endCxn id="43" idx="0"/>
              </p:cNvCxnSpPr>
              <p:nvPr/>
            </p:nvCxnSpPr>
            <p:spPr>
              <a:xfrm flipH="1">
                <a:off x="2765328" y="3523148"/>
                <a:ext cx="50366" cy="7350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711"/>
              <p:cNvCxnSpPr>
                <a:stCxn id="156" idx="5"/>
                <a:endCxn id="43" idx="1"/>
              </p:cNvCxnSpPr>
              <p:nvPr/>
            </p:nvCxnSpPr>
            <p:spPr>
              <a:xfrm>
                <a:off x="2642873" y="3544089"/>
                <a:ext cx="106290" cy="5967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715"/>
              <p:cNvCxnSpPr>
                <a:stCxn id="157" idx="6"/>
                <a:endCxn id="49" idx="1"/>
              </p:cNvCxnSpPr>
              <p:nvPr/>
            </p:nvCxnSpPr>
            <p:spPr>
              <a:xfrm>
                <a:off x="2536313" y="3662404"/>
                <a:ext cx="144928" cy="14547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719"/>
              <p:cNvCxnSpPr>
                <a:stCxn id="158" idx="5"/>
                <a:endCxn id="118" idx="1"/>
              </p:cNvCxnSpPr>
              <p:nvPr/>
            </p:nvCxnSpPr>
            <p:spPr>
              <a:xfrm>
                <a:off x="2455183" y="3838885"/>
                <a:ext cx="89666" cy="8915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724"/>
              <p:cNvCxnSpPr>
                <a:stCxn id="153" idx="3"/>
                <a:endCxn id="48" idx="7"/>
              </p:cNvCxnSpPr>
              <p:nvPr/>
            </p:nvCxnSpPr>
            <p:spPr>
              <a:xfrm flipH="1">
                <a:off x="3128630" y="3645228"/>
                <a:ext cx="87567" cy="64632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727"/>
              <p:cNvCxnSpPr>
                <a:stCxn id="153" idx="1"/>
                <a:endCxn id="154" idx="5"/>
              </p:cNvCxnSpPr>
              <p:nvPr/>
            </p:nvCxnSpPr>
            <p:spPr>
              <a:xfrm flipH="1" flipV="1">
                <a:off x="3055894" y="3498858"/>
                <a:ext cx="160303" cy="112018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730"/>
              <p:cNvCxnSpPr>
                <a:stCxn id="154" idx="4"/>
                <a:endCxn id="45" idx="7"/>
              </p:cNvCxnSpPr>
              <p:nvPr/>
            </p:nvCxnSpPr>
            <p:spPr>
              <a:xfrm flipH="1">
                <a:off x="3007795" y="3505972"/>
                <a:ext cx="31935" cy="7740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733"/>
              <p:cNvCxnSpPr>
                <a:stCxn id="154" idx="2"/>
                <a:endCxn id="155" idx="6"/>
              </p:cNvCxnSpPr>
              <p:nvPr/>
            </p:nvCxnSpPr>
            <p:spPr>
              <a:xfrm flipH="1">
                <a:off x="2854718" y="3481682"/>
                <a:ext cx="162152" cy="2429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736"/>
              <p:cNvCxnSpPr>
                <a:stCxn id="56" idx="0"/>
                <a:endCxn id="48" idx="5"/>
              </p:cNvCxnSpPr>
              <p:nvPr/>
            </p:nvCxnSpPr>
            <p:spPr>
              <a:xfrm flipH="1" flipV="1">
                <a:off x="3128630" y="3744212"/>
                <a:ext cx="58013" cy="10513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739"/>
              <p:cNvCxnSpPr>
                <a:stCxn id="152" idx="0"/>
                <a:endCxn id="56" idx="4"/>
              </p:cNvCxnSpPr>
              <p:nvPr/>
            </p:nvCxnSpPr>
            <p:spPr>
              <a:xfrm flipH="1" flipV="1">
                <a:off x="3186643" y="3897928"/>
                <a:ext cx="45719" cy="70145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742"/>
              <p:cNvCxnSpPr>
                <a:stCxn id="152" idx="3"/>
                <a:endCxn id="53" idx="7"/>
              </p:cNvCxnSpPr>
              <p:nvPr/>
            </p:nvCxnSpPr>
            <p:spPr>
              <a:xfrm flipH="1">
                <a:off x="3156039" y="4009539"/>
                <a:ext cx="60158" cy="2016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746"/>
              <p:cNvCxnSpPr>
                <a:stCxn id="56" idx="7"/>
                <a:endCxn id="153" idx="4"/>
              </p:cNvCxnSpPr>
              <p:nvPr/>
            </p:nvCxnSpPr>
            <p:spPr>
              <a:xfrm flipV="1">
                <a:off x="3202807" y="3652342"/>
                <a:ext cx="29555" cy="20412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749"/>
              <p:cNvCxnSpPr>
                <a:stCxn id="160" idx="6"/>
              </p:cNvCxnSpPr>
              <p:nvPr/>
            </p:nvCxnSpPr>
            <p:spPr>
              <a:xfrm flipV="1">
                <a:off x="2406351" y="4431350"/>
                <a:ext cx="91362" cy="2521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751"/>
              <p:cNvCxnSpPr>
                <a:stCxn id="137" idx="1"/>
                <a:endCxn id="159" idx="6"/>
              </p:cNvCxnSpPr>
              <p:nvPr/>
            </p:nvCxnSpPr>
            <p:spPr>
              <a:xfrm flipH="1" flipV="1">
                <a:off x="2460112" y="4159195"/>
                <a:ext cx="38237" cy="38056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754"/>
              <p:cNvCxnSpPr>
                <a:stCxn id="159" idx="7"/>
                <a:endCxn id="138" idx="3"/>
              </p:cNvCxnSpPr>
              <p:nvPr/>
            </p:nvCxnSpPr>
            <p:spPr>
              <a:xfrm flipV="1">
                <a:off x="2453417" y="4090469"/>
                <a:ext cx="44931" cy="51550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757"/>
              <p:cNvCxnSpPr>
                <a:stCxn id="158" idx="7"/>
                <a:endCxn id="157" idx="3"/>
              </p:cNvCxnSpPr>
              <p:nvPr/>
            </p:nvCxnSpPr>
            <p:spPr>
              <a:xfrm flipV="1">
                <a:off x="2455183" y="3679580"/>
                <a:ext cx="42106" cy="124953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761"/>
              <p:cNvCxnSpPr>
                <a:stCxn id="157" idx="7"/>
                <a:endCxn id="156" idx="3"/>
              </p:cNvCxnSpPr>
              <p:nvPr/>
            </p:nvCxnSpPr>
            <p:spPr>
              <a:xfrm flipV="1">
                <a:off x="2529618" y="3544089"/>
                <a:ext cx="80926" cy="101139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764"/>
              <p:cNvCxnSpPr>
                <a:stCxn id="156" idx="7"/>
                <a:endCxn id="155" idx="3"/>
              </p:cNvCxnSpPr>
              <p:nvPr/>
            </p:nvCxnSpPr>
            <p:spPr>
              <a:xfrm>
                <a:off x="2642873" y="3509737"/>
                <a:ext cx="172821" cy="1341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919"/>
            <p:cNvCxnSpPr>
              <a:stCxn id="120" idx="6"/>
              <a:endCxn id="50" idx="1"/>
            </p:cNvCxnSpPr>
            <p:nvPr/>
          </p:nvCxnSpPr>
          <p:spPr>
            <a:xfrm>
              <a:off x="1409050" y="2722286"/>
              <a:ext cx="217141" cy="687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922"/>
            <p:cNvCxnSpPr>
              <a:stCxn id="51" idx="3"/>
              <a:endCxn id="50" idx="7"/>
            </p:cNvCxnSpPr>
            <p:nvPr/>
          </p:nvCxnSpPr>
          <p:spPr>
            <a:xfrm flipH="1">
              <a:off x="1720551" y="2606299"/>
              <a:ext cx="53905" cy="18477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925"/>
            <p:cNvCxnSpPr/>
            <p:nvPr/>
          </p:nvCxnSpPr>
          <p:spPr>
            <a:xfrm flipH="1">
              <a:off x="1749920" y="2718081"/>
              <a:ext cx="358547" cy="13756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928"/>
            <p:cNvCxnSpPr>
              <a:stCxn id="52" idx="2"/>
              <a:endCxn id="50" idx="6"/>
            </p:cNvCxnSpPr>
            <p:nvPr/>
          </p:nvCxnSpPr>
          <p:spPr>
            <a:xfrm flipH="1" flipV="1">
              <a:off x="1740093" y="2834162"/>
              <a:ext cx="586655" cy="132617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931"/>
            <p:cNvCxnSpPr>
              <a:stCxn id="54" idx="1"/>
              <a:endCxn id="50" idx="5"/>
            </p:cNvCxnSpPr>
            <p:nvPr/>
          </p:nvCxnSpPr>
          <p:spPr>
            <a:xfrm flipH="1" flipV="1">
              <a:off x="1720551" y="2877254"/>
              <a:ext cx="313937" cy="297171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934"/>
            <p:cNvCxnSpPr>
              <a:stCxn id="55" idx="0"/>
              <a:endCxn id="50" idx="4"/>
            </p:cNvCxnSpPr>
            <p:nvPr/>
          </p:nvCxnSpPr>
          <p:spPr>
            <a:xfrm flipV="1">
              <a:off x="1542863" y="2895103"/>
              <a:ext cx="130508" cy="319684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938"/>
            <p:cNvCxnSpPr>
              <a:stCxn id="117" idx="7"/>
              <a:endCxn id="50" idx="3"/>
            </p:cNvCxnSpPr>
            <p:nvPr/>
          </p:nvCxnSpPr>
          <p:spPr>
            <a:xfrm flipV="1">
              <a:off x="1308813" y="2877254"/>
              <a:ext cx="317378" cy="402383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941"/>
            <p:cNvCxnSpPr>
              <a:stCxn id="118" idx="6"/>
              <a:endCxn id="50" idx="3"/>
            </p:cNvCxnSpPr>
            <p:nvPr/>
          </p:nvCxnSpPr>
          <p:spPr>
            <a:xfrm>
              <a:off x="1164544" y="2803716"/>
              <a:ext cx="461647" cy="73538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Flowchart: Connector 485"/>
            <p:cNvSpPr/>
            <p:nvPr/>
          </p:nvSpPr>
          <p:spPr>
            <a:xfrm>
              <a:off x="1431843" y="2436198"/>
              <a:ext cx="133445" cy="121881"/>
            </a:xfrm>
            <a:prstGeom prst="flowChartConnector">
              <a:avLst/>
            </a:prstGeom>
            <a:solidFill>
              <a:srgbClr val="00B0F0"/>
            </a:solidFill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SG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1" name="Straight Arrow Connector 922"/>
            <p:cNvCxnSpPr>
              <a:stCxn id="49" idx="5"/>
              <a:endCxn id="50" idx="1"/>
            </p:cNvCxnSpPr>
            <p:nvPr/>
          </p:nvCxnSpPr>
          <p:spPr>
            <a:xfrm>
              <a:off x="1543100" y="2545358"/>
              <a:ext cx="83091" cy="245712"/>
            </a:xfrm>
            <a:prstGeom prst="straightConnector1">
              <a:avLst/>
            </a:prstGeom>
            <a:ln>
              <a:solidFill>
                <a:schemeClr val="tx1"/>
              </a:solidFill>
              <a:prstDash val="sysDash"/>
              <a:headEnd type="none" w="med" len="med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594" y="3789891"/>
            <a:ext cx="6848529" cy="290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0" name="文本框 166"/>
          <p:cNvSpPr txBox="1"/>
          <p:nvPr/>
        </p:nvSpPr>
        <p:spPr>
          <a:xfrm>
            <a:off x="7511516" y="3894190"/>
            <a:ext cx="1059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6953090" y="5366260"/>
            <a:ext cx="21763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Deep Generalized Similarity</a:t>
            </a:r>
          </a:p>
        </p:txBody>
      </p:sp>
      <p:sp>
        <p:nvSpPr>
          <p:cNvPr id="182" name="文本框 169"/>
          <p:cNvSpPr txBox="1"/>
          <p:nvPr/>
        </p:nvSpPr>
        <p:spPr>
          <a:xfrm>
            <a:off x="6796873" y="4689483"/>
            <a:ext cx="24888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Metric Learning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83" name="组合 182"/>
          <p:cNvGrpSpPr/>
          <p:nvPr/>
        </p:nvGrpSpPr>
        <p:grpSpPr>
          <a:xfrm>
            <a:off x="2216493" y="1292286"/>
            <a:ext cx="2104762" cy="1925431"/>
            <a:chOff x="2578948" y="1682979"/>
            <a:chExt cx="2104762" cy="1925431"/>
          </a:xfrm>
        </p:grpSpPr>
        <p:sp>
          <p:nvSpPr>
            <p:cNvPr id="184" name="文本框 162"/>
            <p:cNvSpPr txBox="1"/>
            <p:nvPr/>
          </p:nvSpPr>
          <p:spPr>
            <a:xfrm>
              <a:off x="3055088" y="1682979"/>
              <a:ext cx="10595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LSTM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5" name="文本框 163"/>
            <p:cNvSpPr txBox="1"/>
            <p:nvPr/>
          </p:nvSpPr>
          <p:spPr>
            <a:xfrm>
              <a:off x="2738255" y="3208300"/>
              <a:ext cx="17388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Graph LSTM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86" name="文本框 164"/>
            <p:cNvSpPr txBox="1"/>
            <p:nvPr/>
          </p:nvSpPr>
          <p:spPr>
            <a:xfrm>
              <a:off x="2578948" y="2433869"/>
              <a:ext cx="21047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Graph Topology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87" name="直接箭头连接符 186"/>
            <p:cNvCxnSpPr/>
            <p:nvPr/>
          </p:nvCxnSpPr>
          <p:spPr>
            <a:xfrm>
              <a:off x="3574531" y="2090576"/>
              <a:ext cx="0" cy="349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直接箭头连接符 187"/>
            <p:cNvCxnSpPr/>
            <p:nvPr/>
          </p:nvCxnSpPr>
          <p:spPr>
            <a:xfrm>
              <a:off x="3574531" y="2837805"/>
              <a:ext cx="0" cy="3493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89" name="直接箭头连接符 188"/>
          <p:cNvCxnSpPr/>
          <p:nvPr/>
        </p:nvCxnSpPr>
        <p:spPr>
          <a:xfrm>
            <a:off x="8009018" y="4294300"/>
            <a:ext cx="0" cy="34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0" name="直接箭头连接符 189"/>
          <p:cNvCxnSpPr/>
          <p:nvPr/>
        </p:nvCxnSpPr>
        <p:spPr>
          <a:xfrm>
            <a:off x="8009018" y="5089593"/>
            <a:ext cx="0" cy="34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1" name="图片 1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6803" y="1207141"/>
            <a:ext cx="2844151" cy="2307046"/>
          </a:xfrm>
          <a:prstGeom prst="rect">
            <a:avLst/>
          </a:prstGeom>
        </p:spPr>
      </p:pic>
      <p:sp>
        <p:nvSpPr>
          <p:cNvPr id="192" name="文本框 177"/>
          <p:cNvSpPr txBox="1"/>
          <p:nvPr/>
        </p:nvSpPr>
        <p:spPr>
          <a:xfrm>
            <a:off x="7503901" y="1286764"/>
            <a:ext cx="10595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3" name="文本框 178"/>
          <p:cNvSpPr txBox="1"/>
          <p:nvPr/>
        </p:nvSpPr>
        <p:spPr>
          <a:xfrm>
            <a:off x="7040424" y="2034296"/>
            <a:ext cx="210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Topology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4" name="文本框 179"/>
          <p:cNvSpPr txBox="1"/>
          <p:nvPr/>
        </p:nvSpPr>
        <p:spPr>
          <a:xfrm>
            <a:off x="7096851" y="2806647"/>
            <a:ext cx="210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CNN-RNN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5" name="直接箭头连接符 194"/>
          <p:cNvCxnSpPr/>
          <p:nvPr/>
        </p:nvCxnSpPr>
        <p:spPr>
          <a:xfrm>
            <a:off x="8041287" y="1678130"/>
            <a:ext cx="0" cy="34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6" name="直接箭头连接符 195"/>
          <p:cNvCxnSpPr/>
          <p:nvPr/>
        </p:nvCxnSpPr>
        <p:spPr>
          <a:xfrm>
            <a:off x="8021327" y="2454082"/>
            <a:ext cx="0" cy="3493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7" name="文本框 182"/>
          <p:cNvSpPr txBox="1"/>
          <p:nvPr/>
        </p:nvSpPr>
        <p:spPr>
          <a:xfrm>
            <a:off x="2590946" y="3206757"/>
            <a:ext cx="154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ECCV 2016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8" name="文本框 183"/>
          <p:cNvSpPr txBox="1"/>
          <p:nvPr/>
        </p:nvSpPr>
        <p:spPr>
          <a:xfrm>
            <a:off x="7319122" y="3231633"/>
            <a:ext cx="154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CVPR 2016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9" name="文本框 184"/>
          <p:cNvSpPr txBox="1"/>
          <p:nvPr/>
        </p:nvSpPr>
        <p:spPr>
          <a:xfrm>
            <a:off x="7375549" y="6103390"/>
            <a:ext cx="154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T-PAMI 2016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977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文本框 1"/>
          <p:cNvSpPr txBox="1"/>
          <p:nvPr/>
        </p:nvSpPr>
        <p:spPr>
          <a:xfrm>
            <a:off x="267418" y="112143"/>
            <a:ext cx="79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Community Development</a:t>
            </a:r>
          </a:p>
        </p:txBody>
      </p:sp>
      <p:sp>
        <p:nvSpPr>
          <p:cNvPr id="201" name="TextBox 3"/>
          <p:cNvSpPr txBox="1"/>
          <p:nvPr/>
        </p:nvSpPr>
        <p:spPr>
          <a:xfrm>
            <a:off x="1235314" y="3212976"/>
            <a:ext cx="138481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/>
              <a:t>Caffe</a:t>
            </a:r>
            <a:endParaRPr lang="en-US" sz="4400" b="1" dirty="0"/>
          </a:p>
        </p:txBody>
      </p:sp>
      <p:sp>
        <p:nvSpPr>
          <p:cNvPr id="202" name="TextBox 4"/>
          <p:cNvSpPr txBox="1"/>
          <p:nvPr/>
        </p:nvSpPr>
        <p:spPr>
          <a:xfrm>
            <a:off x="3635896" y="2132856"/>
            <a:ext cx="19355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 err="1"/>
              <a:t>Theano</a:t>
            </a:r>
            <a:endParaRPr lang="en-US" sz="4400" b="1" dirty="0"/>
          </a:p>
        </p:txBody>
      </p:sp>
      <p:sp>
        <p:nvSpPr>
          <p:cNvPr id="203" name="TextBox 5"/>
          <p:cNvSpPr txBox="1"/>
          <p:nvPr/>
        </p:nvSpPr>
        <p:spPr>
          <a:xfrm>
            <a:off x="6145418" y="3429000"/>
            <a:ext cx="1506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/>
              <a:t>Torch</a:t>
            </a:r>
          </a:p>
        </p:txBody>
      </p:sp>
      <p:pic>
        <p:nvPicPr>
          <p:cNvPr id="204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340768"/>
            <a:ext cx="22002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72200" y="1484784"/>
            <a:ext cx="119062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6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48011" y="4514428"/>
            <a:ext cx="2447925" cy="186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7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72000" y="4834763"/>
            <a:ext cx="3657600" cy="124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697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28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9" y="112143"/>
            <a:ext cx="3614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7964" y="1586272"/>
            <a:ext cx="647700" cy="64770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3824" y="1592916"/>
            <a:ext cx="5798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O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verview 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37964" y="2566594"/>
            <a:ext cx="647700" cy="64770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16010" y="3546916"/>
            <a:ext cx="647700" cy="6477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7964" y="4527238"/>
            <a:ext cx="647700" cy="64770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88160" y="2592813"/>
            <a:ext cx="7470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does Deep Learning Work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488158" y="3578378"/>
            <a:ext cx="8604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488159" y="4574272"/>
            <a:ext cx="5248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Future of Work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02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29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7687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7" name="Oval 12"/>
          <p:cNvSpPr>
            <a:spLocks noChangeAspect="1"/>
          </p:cNvSpPr>
          <p:nvPr/>
        </p:nvSpPr>
        <p:spPr>
          <a:xfrm>
            <a:off x="3267101" y="977954"/>
            <a:ext cx="2232000" cy="2232000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Domain Knowledge</a:t>
            </a:r>
          </a:p>
        </p:txBody>
      </p:sp>
      <p:sp>
        <p:nvSpPr>
          <p:cNvPr id="8" name="Oval 12"/>
          <p:cNvSpPr>
            <a:spLocks noChangeAspect="1"/>
          </p:cNvSpPr>
          <p:nvPr/>
        </p:nvSpPr>
        <p:spPr>
          <a:xfrm>
            <a:off x="1420401" y="4268153"/>
            <a:ext cx="2232000" cy="2232000"/>
          </a:xfrm>
          <a:prstGeom prst="ellipse">
            <a:avLst/>
          </a:prstGeom>
          <a:solidFill>
            <a:schemeClr val="bg2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etwork</a:t>
            </a:r>
          </a:p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</a:p>
        </p:txBody>
      </p:sp>
      <p:sp>
        <p:nvSpPr>
          <p:cNvPr id="10" name="Oval 12"/>
          <p:cNvSpPr>
            <a:spLocks noChangeAspect="1"/>
          </p:cNvSpPr>
          <p:nvPr/>
        </p:nvSpPr>
        <p:spPr>
          <a:xfrm>
            <a:off x="5228213" y="4291303"/>
            <a:ext cx="2232000" cy="2232000"/>
          </a:xfrm>
          <a:prstGeom prst="ellipse">
            <a:avLst/>
          </a:prstGeom>
          <a:solidFill>
            <a:srgbClr val="0070C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Large Scale Dataset</a:t>
            </a:r>
          </a:p>
        </p:txBody>
      </p:sp>
      <p:sp>
        <p:nvSpPr>
          <p:cNvPr id="12" name="左右箭头 11"/>
          <p:cNvSpPr/>
          <p:nvPr/>
        </p:nvSpPr>
        <p:spPr>
          <a:xfrm rot="3399602">
            <a:off x="4647067" y="3573728"/>
            <a:ext cx="1383983" cy="310920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21"/>
          <p:cNvSpPr txBox="1"/>
          <p:nvPr/>
        </p:nvSpPr>
        <p:spPr>
          <a:xfrm>
            <a:off x="543873" y="4436896"/>
            <a:ext cx="1103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AlexNet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22"/>
          <p:cNvSpPr txBox="1"/>
          <p:nvPr/>
        </p:nvSpPr>
        <p:spPr>
          <a:xfrm>
            <a:off x="151191" y="4980527"/>
            <a:ext cx="1388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GoogleNet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23"/>
          <p:cNvSpPr txBox="1"/>
          <p:nvPr/>
        </p:nvSpPr>
        <p:spPr>
          <a:xfrm>
            <a:off x="589007" y="5588857"/>
            <a:ext cx="1388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24"/>
          <p:cNvSpPr txBox="1"/>
          <p:nvPr/>
        </p:nvSpPr>
        <p:spPr>
          <a:xfrm>
            <a:off x="7291022" y="4436896"/>
            <a:ext cx="1388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25"/>
          <p:cNvSpPr txBox="1"/>
          <p:nvPr/>
        </p:nvSpPr>
        <p:spPr>
          <a:xfrm>
            <a:off x="7458306" y="5053098"/>
            <a:ext cx="19866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Genome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26"/>
          <p:cNvSpPr txBox="1"/>
          <p:nvPr/>
        </p:nvSpPr>
        <p:spPr>
          <a:xfrm>
            <a:off x="7434331" y="5733959"/>
            <a:ext cx="1729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YouTube 8M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27"/>
          <p:cNvSpPr txBox="1"/>
          <p:nvPr/>
        </p:nvSpPr>
        <p:spPr>
          <a:xfrm>
            <a:off x="4914960" y="1305817"/>
            <a:ext cx="19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Level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28"/>
          <p:cNvSpPr txBox="1"/>
          <p:nvPr/>
        </p:nvSpPr>
        <p:spPr>
          <a:xfrm>
            <a:off x="5191976" y="1790126"/>
            <a:ext cx="19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Level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9"/>
          <p:cNvSpPr txBox="1"/>
          <p:nvPr/>
        </p:nvSpPr>
        <p:spPr>
          <a:xfrm>
            <a:off x="5000110" y="2283404"/>
            <a:ext cx="19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Pixel Level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30"/>
          <p:cNvSpPr txBox="1"/>
          <p:nvPr/>
        </p:nvSpPr>
        <p:spPr>
          <a:xfrm>
            <a:off x="1646956" y="1308470"/>
            <a:ext cx="19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31"/>
          <p:cNvSpPr txBox="1"/>
          <p:nvPr/>
        </p:nvSpPr>
        <p:spPr>
          <a:xfrm>
            <a:off x="1512527" y="1790126"/>
            <a:ext cx="19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32"/>
          <p:cNvSpPr txBox="1"/>
          <p:nvPr/>
        </p:nvSpPr>
        <p:spPr>
          <a:xfrm>
            <a:off x="1769853" y="2278116"/>
            <a:ext cx="1989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Layout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左右箭头 24"/>
          <p:cNvSpPr/>
          <p:nvPr/>
        </p:nvSpPr>
        <p:spPr>
          <a:xfrm rot="7622846">
            <a:off x="2738268" y="3573727"/>
            <a:ext cx="1383983" cy="310920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左右箭头 25"/>
          <p:cNvSpPr/>
          <p:nvPr/>
        </p:nvSpPr>
        <p:spPr>
          <a:xfrm>
            <a:off x="3759552" y="5193851"/>
            <a:ext cx="1383983" cy="310920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35"/>
          <p:cNvSpPr txBox="1"/>
          <p:nvPr/>
        </p:nvSpPr>
        <p:spPr>
          <a:xfrm>
            <a:off x="5211184" y="3121122"/>
            <a:ext cx="28499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Rich and Structured Information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36"/>
          <p:cNvSpPr txBox="1"/>
          <p:nvPr/>
        </p:nvSpPr>
        <p:spPr>
          <a:xfrm>
            <a:off x="606708" y="3121122"/>
            <a:ext cx="28499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Basis and Supervisory information 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397312" y="5983707"/>
            <a:ext cx="21084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raining 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ample</a:t>
            </a:r>
            <a:r>
              <a:rPr lang="en-US" altLang="zh-CN" sz="2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sz="20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12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3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9" y="112143"/>
            <a:ext cx="3614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7964" y="1586272"/>
            <a:ext cx="647700" cy="6477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3824" y="1592916"/>
            <a:ext cx="5798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O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verview 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37964" y="2566594"/>
            <a:ext cx="647700" cy="6477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16010" y="3546916"/>
            <a:ext cx="647700" cy="6477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7964" y="4527238"/>
            <a:ext cx="647700" cy="6477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88160" y="2592813"/>
            <a:ext cx="7470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does Deep Learning Work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488158" y="3578378"/>
            <a:ext cx="8604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488159" y="4574272"/>
            <a:ext cx="5248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Future of Work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34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30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7687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428625" y="967775"/>
            <a:ext cx="8410575" cy="66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Art of  Network Architecture Design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40780" y="1770927"/>
            <a:ext cx="6678592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  with  Traditional  Visual Models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AOG , DPM, CRF, Decision Trees and so on</a:t>
            </a:r>
          </a:p>
          <a:p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60" y="2644130"/>
            <a:ext cx="1249363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784" y="2678854"/>
            <a:ext cx="3715533" cy="105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257" y="2698773"/>
            <a:ext cx="2688943" cy="10273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742705" y="3960527"/>
            <a:ext cx="70933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 with Context or Prior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Skeleton Information for Pose Estimation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Scene Information for Object Recognition</a:t>
            </a:r>
          </a:p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Super-pixel Information  for Scene Labeling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21480" y="5525077"/>
            <a:ext cx="7093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Inspiring by Cognition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Curriculum Learning , Self-paced Learning,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Attention 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sym typeface="Times New Roman" pitchFamily="18" charset="0"/>
              </a:rPr>
              <a:t>Mechanism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itchFamily="18" charset="0"/>
              </a:rPr>
              <a:t>,</a:t>
            </a: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 Reinforcement Learning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  <a:sym typeface="Times New Roman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4822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2" grpId="0"/>
      <p:bldP spid="3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31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7687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428625" y="967775"/>
            <a:ext cx="84105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Power of  Abundant Data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02" y="1723290"/>
            <a:ext cx="2315711" cy="210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413" y="1678914"/>
            <a:ext cx="1512859" cy="1105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368" y="2909237"/>
            <a:ext cx="912947" cy="914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5710136" y="1838527"/>
            <a:ext cx="3129064" cy="4487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Supervised Learning</a:t>
            </a:r>
          </a:p>
        </p:txBody>
      </p:sp>
      <p:sp>
        <p:nvSpPr>
          <p:cNvPr id="18" name="矩形 17"/>
          <p:cNvSpPr/>
          <p:nvPr/>
        </p:nvSpPr>
        <p:spPr>
          <a:xfrm>
            <a:off x="5710135" y="2305451"/>
            <a:ext cx="3129065" cy="448773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Semi-supervised Learning</a:t>
            </a:r>
          </a:p>
        </p:txBody>
      </p:sp>
      <p:sp>
        <p:nvSpPr>
          <p:cNvPr id="19" name="矩形 18"/>
          <p:cNvSpPr/>
          <p:nvPr/>
        </p:nvSpPr>
        <p:spPr>
          <a:xfrm>
            <a:off x="5710136" y="2772375"/>
            <a:ext cx="3129064" cy="448773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Weak supervised Learning</a:t>
            </a:r>
          </a:p>
        </p:txBody>
      </p:sp>
      <p:sp>
        <p:nvSpPr>
          <p:cNvPr id="21" name="矩形 20"/>
          <p:cNvSpPr/>
          <p:nvPr/>
        </p:nvSpPr>
        <p:spPr>
          <a:xfrm>
            <a:off x="5710136" y="3248392"/>
            <a:ext cx="3129064" cy="44877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Learning</a:t>
            </a:r>
            <a:endParaRPr lang="zh-CN" altLang="en-US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59000" y="3050834"/>
            <a:ext cx="105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Labeled</a:t>
            </a:r>
          </a:p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641416" y="1970270"/>
            <a:ext cx="1056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Unabeled</a:t>
            </a:r>
            <a:endParaRPr lang="en-US" altLang="zh-CN" sz="1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1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endParaRPr lang="zh-CN" altLang="en-US" sz="1400" dirty="0">
              <a:solidFill>
                <a:srgbClr val="C00000"/>
              </a:solidFill>
            </a:endParaRP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422769" y="4059711"/>
            <a:ext cx="84105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Effectiveness of High-level Semantic Knowledge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2524" y="4648919"/>
            <a:ext cx="6678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kumimoji="1" lang="en-US" altLang="zh-CN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The Relation between Object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Scene Structured Configuration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Descriptions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263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32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7687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28625" y="967775"/>
            <a:ext cx="84105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Art of  Network Architecture Design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3384" y="1706439"/>
            <a:ext cx="791307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Combine  with Traditional  Visual Models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Two Related Works</a:t>
            </a: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Cross-Domain Visual Matching via Generalized Similarity Measure and Feature Learning</a:t>
            </a:r>
          </a:p>
          <a:p>
            <a:pPr marL="457200" indent="-457200" algn="ctr">
              <a:buAutoNum type="arabicParenBoth"/>
            </a:pP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Deep Structured Model with Radius-Margin Bound for 3D Human Activity Recognition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328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33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7687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3384" y="2539839"/>
            <a:ext cx="79130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Cross-Domain Visual Matching via Generalized Similarity Measure and Feature Learning</a:t>
            </a:r>
          </a:p>
        </p:txBody>
      </p:sp>
    </p:spTree>
    <p:extLst>
      <p:ext uri="{BB962C8B-B14F-4D97-AF65-F5344CB8AC3E}">
        <p14:creationId xmlns:p14="http://schemas.microsoft.com/office/powerpoint/2010/main" val="1836612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34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7" y="-87498"/>
            <a:ext cx="8793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Cross-Domain Visual Matching via Generalized Similarity Measure and Feature Learning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lvl="1" indent="0" eaLnBrk="1" hangingPunct="1"/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Domain Data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611" y="1519118"/>
            <a:ext cx="4988602" cy="23584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" b="47234"/>
          <a:stretch/>
        </p:blipFill>
        <p:spPr bwMode="auto">
          <a:xfrm>
            <a:off x="1041754" y="3801865"/>
            <a:ext cx="3623758" cy="272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102" b="1565"/>
          <a:stretch/>
        </p:blipFill>
        <p:spPr bwMode="auto">
          <a:xfrm>
            <a:off x="4412253" y="3873357"/>
            <a:ext cx="4018683" cy="26496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957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35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lvl="1" indent="0" eaLnBrk="1" hangingPunct="1"/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 Domain Data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08724" y="1513100"/>
            <a:ext cx="75662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20000"/>
              </a:lnSpc>
            </a:pPr>
            <a:r>
              <a:rPr lang="en-US" altLang="zh-CN" sz="2400" b="1" dirty="0">
                <a:solidFill>
                  <a:srgbClr val="0058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Traditional Similarity Learning and its shortcomings </a:t>
            </a:r>
            <a:endParaRPr lang="zh-CN" altLang="en-US" sz="200" b="1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14" name="弧形 13"/>
          <p:cNvSpPr/>
          <p:nvPr/>
        </p:nvSpPr>
        <p:spPr>
          <a:xfrm rot="17905087">
            <a:off x="1436971" y="2966095"/>
            <a:ext cx="3976575" cy="4043605"/>
          </a:xfrm>
          <a:prstGeom prst="arc">
            <a:avLst/>
          </a:prstGeom>
          <a:ln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>
          <a:xfrm>
            <a:off x="1053111" y="2090530"/>
            <a:ext cx="7021030" cy="2248154"/>
            <a:chOff x="1074156" y="1996400"/>
            <a:chExt cx="7021030" cy="224815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39822" y="3656750"/>
              <a:ext cx="233820" cy="233820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34732" y="2753407"/>
              <a:ext cx="271569" cy="331918"/>
            </a:xfrm>
            <a:prstGeom prst="rect">
              <a:avLst/>
            </a:prstGeom>
          </p:spPr>
        </p:pic>
        <p:sp>
          <p:nvSpPr>
            <p:cNvPr id="23" name="椭圆 22"/>
            <p:cNvSpPr/>
            <p:nvPr/>
          </p:nvSpPr>
          <p:spPr>
            <a:xfrm rot="2007868">
              <a:off x="3760859" y="2964458"/>
              <a:ext cx="2090968" cy="6348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" name="椭圆 23"/>
            <p:cNvSpPr>
              <a:spLocks noChangeAspect="1"/>
            </p:cNvSpPr>
            <p:nvPr/>
          </p:nvSpPr>
          <p:spPr>
            <a:xfrm>
              <a:off x="1383603" y="3388988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椭圆 24"/>
            <p:cNvSpPr>
              <a:spLocks noChangeAspect="1"/>
            </p:cNvSpPr>
            <p:nvPr/>
          </p:nvSpPr>
          <p:spPr>
            <a:xfrm>
              <a:off x="1074156" y="3784146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" name="椭圆 25"/>
            <p:cNvSpPr>
              <a:spLocks noChangeAspect="1"/>
            </p:cNvSpPr>
            <p:nvPr/>
          </p:nvSpPr>
          <p:spPr>
            <a:xfrm>
              <a:off x="1179868" y="3541388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" name="椭圆 26"/>
            <p:cNvSpPr>
              <a:spLocks noChangeAspect="1"/>
            </p:cNvSpPr>
            <p:nvPr/>
          </p:nvSpPr>
          <p:spPr>
            <a:xfrm>
              <a:off x="1794280" y="3693788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" name="椭圆 27"/>
            <p:cNvSpPr>
              <a:spLocks noChangeAspect="1"/>
            </p:cNvSpPr>
            <p:nvPr/>
          </p:nvSpPr>
          <p:spPr>
            <a:xfrm>
              <a:off x="1946680" y="3846188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椭圆 28"/>
            <p:cNvSpPr>
              <a:spLocks noChangeAspect="1"/>
            </p:cNvSpPr>
            <p:nvPr/>
          </p:nvSpPr>
          <p:spPr>
            <a:xfrm>
              <a:off x="1742945" y="3998588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椭圆 29"/>
            <p:cNvSpPr>
              <a:spLocks noChangeAspect="1"/>
            </p:cNvSpPr>
            <p:nvPr/>
          </p:nvSpPr>
          <p:spPr>
            <a:xfrm>
              <a:off x="1572340" y="3809030"/>
              <a:ext cx="90991" cy="9356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" name="椭圆 30"/>
            <p:cNvSpPr>
              <a:spLocks noChangeAspect="1"/>
            </p:cNvSpPr>
            <p:nvPr/>
          </p:nvSpPr>
          <p:spPr>
            <a:xfrm>
              <a:off x="1783052" y="3846188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" name="椭圆 31"/>
            <p:cNvSpPr>
              <a:spLocks noChangeAspect="1"/>
            </p:cNvSpPr>
            <p:nvPr/>
          </p:nvSpPr>
          <p:spPr>
            <a:xfrm>
              <a:off x="1935452" y="3998588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 dirty="0"/>
            </a:p>
          </p:txBody>
        </p:sp>
        <p:sp>
          <p:nvSpPr>
            <p:cNvPr id="33" name="椭圆 32"/>
            <p:cNvSpPr>
              <a:spLocks noChangeAspect="1"/>
            </p:cNvSpPr>
            <p:nvPr/>
          </p:nvSpPr>
          <p:spPr>
            <a:xfrm>
              <a:off x="1426917" y="3952063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" name="椭圆 33"/>
            <p:cNvSpPr>
              <a:spLocks noChangeAspect="1"/>
            </p:cNvSpPr>
            <p:nvPr/>
          </p:nvSpPr>
          <p:spPr>
            <a:xfrm>
              <a:off x="1579317" y="3998588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" name="椭圆 34"/>
            <p:cNvSpPr>
              <a:spLocks noChangeAspect="1"/>
            </p:cNvSpPr>
            <p:nvPr/>
          </p:nvSpPr>
          <p:spPr>
            <a:xfrm>
              <a:off x="1731717" y="4150988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 dirty="0"/>
            </a:p>
          </p:txBody>
        </p:sp>
        <p:sp>
          <p:nvSpPr>
            <p:cNvPr id="36" name="椭圆 35"/>
            <p:cNvSpPr>
              <a:spLocks noChangeAspect="1"/>
            </p:cNvSpPr>
            <p:nvPr/>
          </p:nvSpPr>
          <p:spPr>
            <a:xfrm>
              <a:off x="1837594" y="4150988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" name="椭圆 36"/>
            <p:cNvSpPr>
              <a:spLocks noChangeAspect="1"/>
            </p:cNvSpPr>
            <p:nvPr/>
          </p:nvSpPr>
          <p:spPr>
            <a:xfrm>
              <a:off x="1840803" y="3307173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" name="椭圆 37"/>
            <p:cNvSpPr>
              <a:spLocks noChangeAspect="1"/>
            </p:cNvSpPr>
            <p:nvPr/>
          </p:nvSpPr>
          <p:spPr>
            <a:xfrm>
              <a:off x="1993203" y="3459573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椭圆 38"/>
            <p:cNvSpPr>
              <a:spLocks noChangeAspect="1"/>
            </p:cNvSpPr>
            <p:nvPr/>
          </p:nvSpPr>
          <p:spPr>
            <a:xfrm>
              <a:off x="2145603" y="3611973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 dirty="0"/>
            </a:p>
          </p:txBody>
        </p:sp>
        <p:sp>
          <p:nvSpPr>
            <p:cNvPr id="40" name="椭圆 39"/>
            <p:cNvSpPr>
              <a:spLocks noChangeAspect="1"/>
            </p:cNvSpPr>
            <p:nvPr/>
          </p:nvSpPr>
          <p:spPr>
            <a:xfrm>
              <a:off x="1637068" y="3459573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" name="椭圆 40"/>
            <p:cNvSpPr>
              <a:spLocks noChangeAspect="1"/>
            </p:cNvSpPr>
            <p:nvPr/>
          </p:nvSpPr>
          <p:spPr>
            <a:xfrm>
              <a:off x="1789468" y="3611973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" name="椭圆 41"/>
            <p:cNvSpPr>
              <a:spLocks noChangeAspect="1"/>
            </p:cNvSpPr>
            <p:nvPr/>
          </p:nvSpPr>
          <p:spPr>
            <a:xfrm>
              <a:off x="1941868" y="3764373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 dirty="0"/>
            </a:p>
          </p:txBody>
        </p:sp>
        <p:sp>
          <p:nvSpPr>
            <p:cNvPr id="43" name="椭圆 42"/>
            <p:cNvSpPr>
              <a:spLocks noChangeAspect="1"/>
            </p:cNvSpPr>
            <p:nvPr/>
          </p:nvSpPr>
          <p:spPr>
            <a:xfrm>
              <a:off x="2251480" y="3611973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" name="椭圆 43"/>
            <p:cNvSpPr>
              <a:spLocks noChangeAspect="1"/>
            </p:cNvSpPr>
            <p:nvPr/>
          </p:nvSpPr>
          <p:spPr>
            <a:xfrm>
              <a:off x="2403880" y="3764373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" name="椭圆 44"/>
            <p:cNvSpPr>
              <a:spLocks noChangeAspect="1"/>
            </p:cNvSpPr>
            <p:nvPr/>
          </p:nvSpPr>
          <p:spPr>
            <a:xfrm>
              <a:off x="2047745" y="3764373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" name="椭圆 45"/>
            <p:cNvSpPr>
              <a:spLocks noChangeAspect="1"/>
            </p:cNvSpPr>
            <p:nvPr/>
          </p:nvSpPr>
          <p:spPr>
            <a:xfrm>
              <a:off x="2087852" y="3611973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" name="椭圆 46"/>
            <p:cNvSpPr>
              <a:spLocks noChangeAspect="1"/>
            </p:cNvSpPr>
            <p:nvPr/>
          </p:nvSpPr>
          <p:spPr>
            <a:xfrm>
              <a:off x="2240252" y="3764373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" name="椭圆 47"/>
            <p:cNvSpPr>
              <a:spLocks noChangeAspect="1"/>
            </p:cNvSpPr>
            <p:nvPr/>
          </p:nvSpPr>
          <p:spPr>
            <a:xfrm>
              <a:off x="1884117" y="3764373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" name="椭圆 48"/>
            <p:cNvSpPr>
              <a:spLocks noChangeAspect="1"/>
            </p:cNvSpPr>
            <p:nvPr/>
          </p:nvSpPr>
          <p:spPr>
            <a:xfrm>
              <a:off x="7084983" y="2901307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 dirty="0"/>
            </a:p>
          </p:txBody>
        </p:sp>
        <p:sp>
          <p:nvSpPr>
            <p:cNvPr id="50" name="椭圆 49"/>
            <p:cNvSpPr>
              <a:spLocks noChangeAspect="1"/>
            </p:cNvSpPr>
            <p:nvPr/>
          </p:nvSpPr>
          <p:spPr>
            <a:xfrm>
              <a:off x="7951257" y="2959057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" name="椭圆 50"/>
            <p:cNvSpPr>
              <a:spLocks noChangeAspect="1"/>
            </p:cNvSpPr>
            <p:nvPr/>
          </p:nvSpPr>
          <p:spPr>
            <a:xfrm>
              <a:off x="7190860" y="2901307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" name="椭圆 51"/>
            <p:cNvSpPr>
              <a:spLocks noChangeAspect="1"/>
            </p:cNvSpPr>
            <p:nvPr/>
          </p:nvSpPr>
          <p:spPr>
            <a:xfrm>
              <a:off x="7343260" y="3053707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" name="椭圆 52"/>
            <p:cNvSpPr>
              <a:spLocks noChangeAspect="1"/>
            </p:cNvSpPr>
            <p:nvPr/>
          </p:nvSpPr>
          <p:spPr>
            <a:xfrm>
              <a:off x="7383367" y="2901307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" name="椭圆 53"/>
            <p:cNvSpPr>
              <a:spLocks noChangeAspect="1"/>
            </p:cNvSpPr>
            <p:nvPr/>
          </p:nvSpPr>
          <p:spPr>
            <a:xfrm>
              <a:off x="7670517" y="3053707"/>
              <a:ext cx="90991" cy="9356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 dirty="0"/>
            </a:p>
          </p:txBody>
        </p:sp>
        <p:sp>
          <p:nvSpPr>
            <p:cNvPr id="55" name="椭圆 54"/>
            <p:cNvSpPr>
              <a:spLocks noChangeAspect="1"/>
            </p:cNvSpPr>
            <p:nvPr/>
          </p:nvSpPr>
          <p:spPr>
            <a:xfrm>
              <a:off x="7027232" y="2901307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" name="椭圆 55"/>
            <p:cNvSpPr>
              <a:spLocks noChangeAspect="1"/>
            </p:cNvSpPr>
            <p:nvPr/>
          </p:nvSpPr>
          <p:spPr>
            <a:xfrm>
              <a:off x="7179632" y="3053707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" name="椭圆 56"/>
            <p:cNvSpPr>
              <a:spLocks noChangeAspect="1"/>
            </p:cNvSpPr>
            <p:nvPr/>
          </p:nvSpPr>
          <p:spPr>
            <a:xfrm>
              <a:off x="7332032" y="3206107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 dirty="0"/>
            </a:p>
          </p:txBody>
        </p:sp>
        <p:sp>
          <p:nvSpPr>
            <p:cNvPr id="58" name="椭圆 57"/>
            <p:cNvSpPr>
              <a:spLocks noChangeAspect="1"/>
            </p:cNvSpPr>
            <p:nvPr/>
          </p:nvSpPr>
          <p:spPr>
            <a:xfrm>
              <a:off x="7437909" y="3206107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9" name="椭圆 58"/>
            <p:cNvSpPr>
              <a:spLocks noChangeAspect="1"/>
            </p:cNvSpPr>
            <p:nvPr/>
          </p:nvSpPr>
          <p:spPr>
            <a:xfrm>
              <a:off x="7593518" y="2514692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0" name="椭圆 59"/>
            <p:cNvSpPr>
              <a:spLocks noChangeAspect="1"/>
            </p:cNvSpPr>
            <p:nvPr/>
          </p:nvSpPr>
          <p:spPr>
            <a:xfrm>
              <a:off x="7946445" y="2877242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 dirty="0"/>
            </a:p>
          </p:txBody>
        </p:sp>
        <p:sp>
          <p:nvSpPr>
            <p:cNvPr id="61" name="椭圆 60"/>
            <p:cNvSpPr>
              <a:spLocks noChangeAspect="1"/>
            </p:cNvSpPr>
            <p:nvPr/>
          </p:nvSpPr>
          <p:spPr>
            <a:xfrm>
              <a:off x="7880668" y="3167605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2" name="椭圆 61"/>
            <p:cNvSpPr>
              <a:spLocks noChangeAspect="1"/>
            </p:cNvSpPr>
            <p:nvPr/>
          </p:nvSpPr>
          <p:spPr>
            <a:xfrm>
              <a:off x="8004195" y="2819492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3" name="椭圆 62"/>
            <p:cNvSpPr>
              <a:spLocks noChangeAspect="1"/>
            </p:cNvSpPr>
            <p:nvPr/>
          </p:nvSpPr>
          <p:spPr>
            <a:xfrm>
              <a:off x="7676933" y="3320005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4" name="椭圆 63"/>
            <p:cNvSpPr>
              <a:spLocks noChangeAspect="1"/>
            </p:cNvSpPr>
            <p:nvPr/>
          </p:nvSpPr>
          <p:spPr>
            <a:xfrm>
              <a:off x="7869440" y="3320005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65" name="图片 6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219750" y="1996400"/>
              <a:ext cx="1622604" cy="4441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6" name="图片 6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520669" y="2778556"/>
              <a:ext cx="428625" cy="2952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pic>
          <p:nvPicPr>
            <p:cNvPr id="67" name="图片 6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26545" y="3553020"/>
              <a:ext cx="368968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68" name="椭圆 67"/>
            <p:cNvSpPr>
              <a:spLocks noChangeAspect="1"/>
            </p:cNvSpPr>
            <p:nvPr/>
          </p:nvSpPr>
          <p:spPr>
            <a:xfrm>
              <a:off x="5093586" y="3316539"/>
              <a:ext cx="90991" cy="9356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9" name="椭圆 68"/>
            <p:cNvSpPr>
              <a:spLocks noChangeAspect="1"/>
            </p:cNvSpPr>
            <p:nvPr/>
          </p:nvSpPr>
          <p:spPr>
            <a:xfrm>
              <a:off x="4415562" y="2994351"/>
              <a:ext cx="90991" cy="9356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 dirty="0"/>
            </a:p>
          </p:txBody>
        </p:sp>
      </p:grpSp>
      <p:sp>
        <p:nvSpPr>
          <p:cNvPr id="16" name="TextBox 3"/>
          <p:cNvSpPr txBox="1"/>
          <p:nvPr/>
        </p:nvSpPr>
        <p:spPr>
          <a:xfrm>
            <a:off x="-9543" y="4360650"/>
            <a:ext cx="9163086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Euclidean distance OR Inner production are applied.</a:t>
            </a:r>
          </a:p>
          <a:p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Shortcomings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Special space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Fixed feature representation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2400" dirty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Simplify (shared) domain-specific projection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24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Euclidean (</a:t>
            </a:r>
            <a:r>
              <a:rPr lang="en-US" altLang="zh-CN" sz="2400" dirty="0" err="1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Mahalanobis</a:t>
            </a:r>
            <a:r>
              <a:rPr lang="en-US" altLang="zh-CN" sz="2400" dirty="0">
                <a:solidFill>
                  <a:srgbClr val="FF0000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 or Inner Production, which is optional?</a:t>
            </a:r>
          </a:p>
          <a:p>
            <a:pPr marL="342900" indent="-342900">
              <a:buFont typeface="Arial" pitchFamily="34" charset="0"/>
              <a:buChar char="•"/>
            </a:pPr>
            <a:endParaRPr lang="en-US" altLang="zh-CN" sz="2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endParaRPr lang="en-US" altLang="zh-CN" sz="2400" dirty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pPr marL="342900" indent="-342900">
              <a:buFont typeface="Arial" pitchFamily="34" charset="0"/>
              <a:buChar char="•"/>
            </a:pP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7" name="直接箭头连接符 16"/>
          <p:cNvCxnSpPr>
            <a:stCxn id="19" idx="1"/>
            <a:endCxn id="67" idx="2"/>
          </p:cNvCxnSpPr>
          <p:nvPr/>
        </p:nvCxnSpPr>
        <p:spPr>
          <a:xfrm flipH="1" flipV="1">
            <a:off x="6589984" y="3951950"/>
            <a:ext cx="705456" cy="1352809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9" idx="1"/>
            <a:endCxn id="66" idx="2"/>
          </p:cNvCxnSpPr>
          <p:nvPr/>
        </p:nvCxnSpPr>
        <p:spPr>
          <a:xfrm flipH="1" flipV="1">
            <a:off x="2713937" y="3167961"/>
            <a:ext cx="4581503" cy="2136798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4"/>
          <p:cNvSpPr txBox="1"/>
          <p:nvPr/>
        </p:nvSpPr>
        <p:spPr>
          <a:xfrm>
            <a:off x="7295440" y="5073926"/>
            <a:ext cx="1032719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W = V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0" name="直接箭头连接符 19"/>
          <p:cNvCxnSpPr>
            <a:endCxn id="19" idx="2"/>
          </p:cNvCxnSpPr>
          <p:nvPr/>
        </p:nvCxnSpPr>
        <p:spPr>
          <a:xfrm flipV="1">
            <a:off x="2713937" y="5535591"/>
            <a:ext cx="5097863" cy="540816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1"/>
          <p:cNvSpPr txBox="1"/>
          <p:nvPr/>
        </p:nvSpPr>
        <p:spPr>
          <a:xfrm>
            <a:off x="267417" y="-87498"/>
            <a:ext cx="8793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Cross-Domain Visual Matching via Generalized Similarity Measure and Feature Learning</a:t>
            </a:r>
          </a:p>
        </p:txBody>
      </p:sp>
    </p:spTree>
    <p:extLst>
      <p:ext uri="{BB962C8B-B14F-4D97-AF65-F5344CB8AC3E}">
        <p14:creationId xmlns:p14="http://schemas.microsoft.com/office/powerpoint/2010/main" val="1188221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36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lvl="1" indent="0">
              <a:lnSpc>
                <a:spcPct val="120000"/>
              </a:lnSpc>
              <a:buNone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Generalized Similarity Learning</a:t>
            </a:r>
            <a:endParaRPr lang="zh-CN" alt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51502" y="675957"/>
            <a:ext cx="5108610" cy="3575902"/>
            <a:chOff x="1335408" y="-202108"/>
            <a:chExt cx="7021030" cy="6373339"/>
          </a:xfrm>
        </p:grpSpPr>
        <p:pic>
          <p:nvPicPr>
            <p:cNvPr id="75" name="图片 7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01074" y="3061676"/>
              <a:ext cx="233820" cy="233820"/>
            </a:xfrm>
            <a:prstGeom prst="rect">
              <a:avLst/>
            </a:prstGeom>
          </p:spPr>
        </p:pic>
        <p:pic>
          <p:nvPicPr>
            <p:cNvPr id="76" name="图片 7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95984" y="2158333"/>
              <a:ext cx="271569" cy="331918"/>
            </a:xfrm>
            <a:prstGeom prst="rect">
              <a:avLst/>
            </a:prstGeom>
          </p:spPr>
        </p:pic>
        <p:sp>
          <p:nvSpPr>
            <p:cNvPr id="77" name="椭圆 76"/>
            <p:cNvSpPr/>
            <p:nvPr/>
          </p:nvSpPr>
          <p:spPr>
            <a:xfrm rot="2007868">
              <a:off x="4022111" y="2369384"/>
              <a:ext cx="2090968" cy="6348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" name="椭圆 77"/>
            <p:cNvSpPr>
              <a:spLocks noChangeAspect="1"/>
            </p:cNvSpPr>
            <p:nvPr/>
          </p:nvSpPr>
          <p:spPr>
            <a:xfrm>
              <a:off x="1644855" y="2793914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" name="椭圆 78"/>
            <p:cNvSpPr>
              <a:spLocks noChangeAspect="1"/>
            </p:cNvSpPr>
            <p:nvPr/>
          </p:nvSpPr>
          <p:spPr>
            <a:xfrm>
              <a:off x="1335408" y="3189072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0" name="椭圆 79"/>
            <p:cNvSpPr>
              <a:spLocks noChangeAspect="1"/>
            </p:cNvSpPr>
            <p:nvPr/>
          </p:nvSpPr>
          <p:spPr>
            <a:xfrm>
              <a:off x="1441120" y="2946314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1" name="椭圆 80"/>
            <p:cNvSpPr>
              <a:spLocks noChangeAspect="1"/>
            </p:cNvSpPr>
            <p:nvPr/>
          </p:nvSpPr>
          <p:spPr>
            <a:xfrm>
              <a:off x="2055532" y="3098714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2" name="椭圆 81"/>
            <p:cNvSpPr>
              <a:spLocks noChangeAspect="1"/>
            </p:cNvSpPr>
            <p:nvPr/>
          </p:nvSpPr>
          <p:spPr>
            <a:xfrm>
              <a:off x="2207932" y="3251114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3" name="椭圆 82"/>
            <p:cNvSpPr>
              <a:spLocks noChangeAspect="1"/>
            </p:cNvSpPr>
            <p:nvPr/>
          </p:nvSpPr>
          <p:spPr>
            <a:xfrm>
              <a:off x="2004197" y="3403514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4" name="椭圆 83"/>
            <p:cNvSpPr>
              <a:spLocks noChangeAspect="1"/>
            </p:cNvSpPr>
            <p:nvPr/>
          </p:nvSpPr>
          <p:spPr>
            <a:xfrm>
              <a:off x="1833592" y="3213956"/>
              <a:ext cx="90991" cy="9356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5" name="椭圆 84"/>
            <p:cNvSpPr>
              <a:spLocks noChangeAspect="1"/>
            </p:cNvSpPr>
            <p:nvPr/>
          </p:nvSpPr>
          <p:spPr>
            <a:xfrm>
              <a:off x="2044304" y="3251114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6" name="椭圆 85"/>
            <p:cNvSpPr>
              <a:spLocks noChangeAspect="1"/>
            </p:cNvSpPr>
            <p:nvPr/>
          </p:nvSpPr>
          <p:spPr>
            <a:xfrm>
              <a:off x="2196704" y="3403514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 dirty="0"/>
            </a:p>
          </p:txBody>
        </p:sp>
        <p:sp>
          <p:nvSpPr>
            <p:cNvPr id="87" name="椭圆 86"/>
            <p:cNvSpPr>
              <a:spLocks noChangeAspect="1"/>
            </p:cNvSpPr>
            <p:nvPr/>
          </p:nvSpPr>
          <p:spPr>
            <a:xfrm>
              <a:off x="1688169" y="3356989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8" name="椭圆 87"/>
            <p:cNvSpPr>
              <a:spLocks noChangeAspect="1"/>
            </p:cNvSpPr>
            <p:nvPr/>
          </p:nvSpPr>
          <p:spPr>
            <a:xfrm>
              <a:off x="1840569" y="3403514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9" name="椭圆 88"/>
            <p:cNvSpPr>
              <a:spLocks noChangeAspect="1"/>
            </p:cNvSpPr>
            <p:nvPr/>
          </p:nvSpPr>
          <p:spPr>
            <a:xfrm>
              <a:off x="1992969" y="3555914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 dirty="0"/>
            </a:p>
          </p:txBody>
        </p:sp>
        <p:sp>
          <p:nvSpPr>
            <p:cNvPr id="90" name="椭圆 89"/>
            <p:cNvSpPr>
              <a:spLocks noChangeAspect="1"/>
            </p:cNvSpPr>
            <p:nvPr/>
          </p:nvSpPr>
          <p:spPr>
            <a:xfrm>
              <a:off x="2098846" y="3555914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1" name="椭圆 90"/>
            <p:cNvSpPr>
              <a:spLocks noChangeAspect="1"/>
            </p:cNvSpPr>
            <p:nvPr/>
          </p:nvSpPr>
          <p:spPr>
            <a:xfrm>
              <a:off x="2102055" y="2712099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2" name="椭圆 91"/>
            <p:cNvSpPr>
              <a:spLocks noChangeAspect="1"/>
            </p:cNvSpPr>
            <p:nvPr/>
          </p:nvSpPr>
          <p:spPr>
            <a:xfrm>
              <a:off x="2254455" y="2864499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3" name="椭圆 92"/>
            <p:cNvSpPr>
              <a:spLocks noChangeAspect="1"/>
            </p:cNvSpPr>
            <p:nvPr/>
          </p:nvSpPr>
          <p:spPr>
            <a:xfrm>
              <a:off x="2406855" y="3016899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 dirty="0"/>
            </a:p>
          </p:txBody>
        </p:sp>
        <p:sp>
          <p:nvSpPr>
            <p:cNvPr id="94" name="椭圆 93"/>
            <p:cNvSpPr>
              <a:spLocks noChangeAspect="1"/>
            </p:cNvSpPr>
            <p:nvPr/>
          </p:nvSpPr>
          <p:spPr>
            <a:xfrm>
              <a:off x="1898320" y="2864499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5" name="椭圆 94"/>
            <p:cNvSpPr>
              <a:spLocks noChangeAspect="1"/>
            </p:cNvSpPr>
            <p:nvPr/>
          </p:nvSpPr>
          <p:spPr>
            <a:xfrm>
              <a:off x="2050720" y="3016899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6" name="椭圆 95"/>
            <p:cNvSpPr>
              <a:spLocks noChangeAspect="1"/>
            </p:cNvSpPr>
            <p:nvPr/>
          </p:nvSpPr>
          <p:spPr>
            <a:xfrm>
              <a:off x="2203120" y="3169299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 dirty="0"/>
            </a:p>
          </p:txBody>
        </p:sp>
        <p:sp>
          <p:nvSpPr>
            <p:cNvPr id="97" name="椭圆 96"/>
            <p:cNvSpPr>
              <a:spLocks noChangeAspect="1"/>
            </p:cNvSpPr>
            <p:nvPr/>
          </p:nvSpPr>
          <p:spPr>
            <a:xfrm>
              <a:off x="2512732" y="3016899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8" name="椭圆 97"/>
            <p:cNvSpPr>
              <a:spLocks noChangeAspect="1"/>
            </p:cNvSpPr>
            <p:nvPr/>
          </p:nvSpPr>
          <p:spPr>
            <a:xfrm>
              <a:off x="2665132" y="3169299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9" name="椭圆 98"/>
            <p:cNvSpPr>
              <a:spLocks noChangeAspect="1"/>
            </p:cNvSpPr>
            <p:nvPr/>
          </p:nvSpPr>
          <p:spPr>
            <a:xfrm>
              <a:off x="2308997" y="3169299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0" name="椭圆 99"/>
            <p:cNvSpPr>
              <a:spLocks noChangeAspect="1"/>
            </p:cNvSpPr>
            <p:nvPr/>
          </p:nvSpPr>
          <p:spPr>
            <a:xfrm>
              <a:off x="2349104" y="3016899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1" name="椭圆 100"/>
            <p:cNvSpPr>
              <a:spLocks noChangeAspect="1"/>
            </p:cNvSpPr>
            <p:nvPr/>
          </p:nvSpPr>
          <p:spPr>
            <a:xfrm>
              <a:off x="2501504" y="3169299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2" name="椭圆 101"/>
            <p:cNvSpPr>
              <a:spLocks noChangeAspect="1"/>
            </p:cNvSpPr>
            <p:nvPr/>
          </p:nvSpPr>
          <p:spPr>
            <a:xfrm>
              <a:off x="2145369" y="3169299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3" name="椭圆 102"/>
            <p:cNvSpPr>
              <a:spLocks noChangeAspect="1"/>
            </p:cNvSpPr>
            <p:nvPr/>
          </p:nvSpPr>
          <p:spPr>
            <a:xfrm>
              <a:off x="7346235" y="2306233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 dirty="0"/>
            </a:p>
          </p:txBody>
        </p:sp>
        <p:sp>
          <p:nvSpPr>
            <p:cNvPr id="104" name="椭圆 103"/>
            <p:cNvSpPr>
              <a:spLocks noChangeAspect="1"/>
            </p:cNvSpPr>
            <p:nvPr/>
          </p:nvSpPr>
          <p:spPr>
            <a:xfrm>
              <a:off x="8212509" y="2363983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5" name="椭圆 104"/>
            <p:cNvSpPr>
              <a:spLocks noChangeAspect="1"/>
            </p:cNvSpPr>
            <p:nvPr/>
          </p:nvSpPr>
          <p:spPr>
            <a:xfrm>
              <a:off x="7452112" y="2306233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6" name="椭圆 105"/>
            <p:cNvSpPr>
              <a:spLocks noChangeAspect="1"/>
            </p:cNvSpPr>
            <p:nvPr/>
          </p:nvSpPr>
          <p:spPr>
            <a:xfrm>
              <a:off x="7604512" y="2458633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7" name="椭圆 106"/>
            <p:cNvSpPr>
              <a:spLocks noChangeAspect="1"/>
            </p:cNvSpPr>
            <p:nvPr/>
          </p:nvSpPr>
          <p:spPr>
            <a:xfrm>
              <a:off x="7644619" y="2306233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8" name="椭圆 107"/>
            <p:cNvSpPr>
              <a:spLocks noChangeAspect="1"/>
            </p:cNvSpPr>
            <p:nvPr/>
          </p:nvSpPr>
          <p:spPr>
            <a:xfrm>
              <a:off x="7931769" y="2458633"/>
              <a:ext cx="90991" cy="9356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 dirty="0"/>
            </a:p>
          </p:txBody>
        </p:sp>
        <p:sp>
          <p:nvSpPr>
            <p:cNvPr id="109" name="椭圆 108"/>
            <p:cNvSpPr>
              <a:spLocks noChangeAspect="1"/>
            </p:cNvSpPr>
            <p:nvPr/>
          </p:nvSpPr>
          <p:spPr>
            <a:xfrm>
              <a:off x="7288484" y="2306233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0" name="椭圆 109"/>
            <p:cNvSpPr>
              <a:spLocks noChangeAspect="1"/>
            </p:cNvSpPr>
            <p:nvPr/>
          </p:nvSpPr>
          <p:spPr>
            <a:xfrm>
              <a:off x="7440884" y="2458633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1" name="椭圆 110"/>
            <p:cNvSpPr>
              <a:spLocks noChangeAspect="1"/>
            </p:cNvSpPr>
            <p:nvPr/>
          </p:nvSpPr>
          <p:spPr>
            <a:xfrm>
              <a:off x="7593284" y="2611033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 dirty="0"/>
            </a:p>
          </p:txBody>
        </p:sp>
        <p:sp>
          <p:nvSpPr>
            <p:cNvPr id="112" name="椭圆 111"/>
            <p:cNvSpPr>
              <a:spLocks noChangeAspect="1"/>
            </p:cNvSpPr>
            <p:nvPr/>
          </p:nvSpPr>
          <p:spPr>
            <a:xfrm>
              <a:off x="7699161" y="2611033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3" name="椭圆 112"/>
            <p:cNvSpPr>
              <a:spLocks noChangeAspect="1"/>
            </p:cNvSpPr>
            <p:nvPr/>
          </p:nvSpPr>
          <p:spPr>
            <a:xfrm>
              <a:off x="7854770" y="1919618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4" name="椭圆 113"/>
            <p:cNvSpPr>
              <a:spLocks noChangeAspect="1"/>
            </p:cNvSpPr>
            <p:nvPr/>
          </p:nvSpPr>
          <p:spPr>
            <a:xfrm>
              <a:off x="8207697" y="2282168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 dirty="0"/>
            </a:p>
          </p:txBody>
        </p:sp>
        <p:sp>
          <p:nvSpPr>
            <p:cNvPr id="115" name="椭圆 114"/>
            <p:cNvSpPr>
              <a:spLocks noChangeAspect="1"/>
            </p:cNvSpPr>
            <p:nvPr/>
          </p:nvSpPr>
          <p:spPr>
            <a:xfrm>
              <a:off x="8141920" y="2572531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6" name="椭圆 115"/>
            <p:cNvSpPr>
              <a:spLocks noChangeAspect="1"/>
            </p:cNvSpPr>
            <p:nvPr/>
          </p:nvSpPr>
          <p:spPr>
            <a:xfrm>
              <a:off x="8265447" y="2224418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7" name="椭圆 116"/>
            <p:cNvSpPr>
              <a:spLocks noChangeAspect="1"/>
            </p:cNvSpPr>
            <p:nvPr/>
          </p:nvSpPr>
          <p:spPr>
            <a:xfrm>
              <a:off x="7938185" y="2724931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8" name="椭圆 117"/>
            <p:cNvSpPr>
              <a:spLocks noChangeAspect="1"/>
            </p:cNvSpPr>
            <p:nvPr/>
          </p:nvSpPr>
          <p:spPr>
            <a:xfrm>
              <a:off x="8130692" y="2724931"/>
              <a:ext cx="90991" cy="93566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9" name="弧形 118"/>
            <p:cNvSpPr/>
            <p:nvPr/>
          </p:nvSpPr>
          <p:spPr>
            <a:xfrm rot="17905087">
              <a:off x="1719268" y="2161141"/>
              <a:ext cx="3976575" cy="4043605"/>
            </a:xfrm>
            <a:prstGeom prst="arc">
              <a:avLst/>
            </a:prstGeom>
            <a:ln>
              <a:solidFill>
                <a:schemeClr val="tx1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0" name="弧形 119"/>
            <p:cNvSpPr/>
            <p:nvPr/>
          </p:nvSpPr>
          <p:spPr>
            <a:xfrm rot="7590706">
              <a:off x="4789998" y="-350839"/>
              <a:ext cx="3348351" cy="3645814"/>
            </a:xfrm>
            <a:prstGeom prst="arc">
              <a:avLst/>
            </a:prstGeom>
            <a:ln>
              <a:solidFill>
                <a:schemeClr val="tx1"/>
              </a:solidFill>
              <a:headEnd type="none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pic>
          <p:nvPicPr>
            <p:cNvPr id="121" name="图片 1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1002" y="1401326"/>
              <a:ext cx="1622604" cy="444177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2" name="图片 12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781921" y="2183482"/>
              <a:ext cx="428625" cy="29527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pic>
          <p:nvPicPr>
            <p:cNvPr id="123" name="图片 12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687797" y="2957946"/>
              <a:ext cx="368968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124" name="椭圆 123"/>
            <p:cNvSpPr>
              <a:spLocks noChangeAspect="1"/>
            </p:cNvSpPr>
            <p:nvPr/>
          </p:nvSpPr>
          <p:spPr>
            <a:xfrm>
              <a:off x="5354838" y="2721465"/>
              <a:ext cx="90991" cy="9356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5" name="椭圆 124"/>
            <p:cNvSpPr>
              <a:spLocks noChangeAspect="1"/>
            </p:cNvSpPr>
            <p:nvPr/>
          </p:nvSpPr>
          <p:spPr>
            <a:xfrm>
              <a:off x="4676814" y="2399277"/>
              <a:ext cx="90991" cy="93566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 dirty="0"/>
            </a:p>
          </p:txBody>
        </p:sp>
      </p:grpSp>
      <p:sp>
        <p:nvSpPr>
          <p:cNvPr id="71" name="TextBox 4"/>
          <p:cNvSpPr txBox="1"/>
          <p:nvPr/>
        </p:nvSpPr>
        <p:spPr>
          <a:xfrm>
            <a:off x="-47213" y="3561775"/>
            <a:ext cx="923842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Generalization: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2400" dirty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linear transformation </a:t>
            </a:r>
            <a:r>
              <a:rPr lang="zh-CN" altLang="en-US" sz="2400" dirty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→  </a:t>
            </a:r>
            <a:r>
              <a:rPr lang="en-US" altLang="zh-CN" sz="2400" dirty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affine transformation</a:t>
            </a:r>
          </a:p>
          <a:p>
            <a:r>
              <a:rPr lang="en-US" altLang="zh-CN" sz="2400" dirty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                        </a:t>
            </a:r>
            <a:r>
              <a:rPr lang="en-US" altLang="zh-CN" sz="2400" b="1" dirty="0" err="1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Wx</a:t>
            </a:r>
            <a:r>
              <a:rPr lang="en-US" altLang="zh-CN" sz="2400" b="1" dirty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, </a:t>
            </a:r>
            <a:r>
              <a:rPr lang="en-US" altLang="zh-CN" sz="2400" b="1" dirty="0" err="1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Vy</a:t>
            </a:r>
            <a:r>
              <a:rPr lang="en-US" altLang="zh-CN" sz="2400" b="1" dirty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 </a:t>
            </a:r>
            <a:r>
              <a:rPr lang="zh-CN" altLang="en-US" sz="2400" b="1" dirty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→ </a:t>
            </a:r>
            <a:r>
              <a:rPr lang="en-US" altLang="zh-CN" sz="2400" b="1" dirty="0" err="1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Wx</a:t>
            </a:r>
            <a:r>
              <a:rPr lang="en-US" altLang="zh-CN" sz="2400" b="1" dirty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 + a, </a:t>
            </a:r>
            <a:r>
              <a:rPr lang="en-US" altLang="zh-CN" sz="2400" b="1" dirty="0" err="1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Vy</a:t>
            </a:r>
            <a:r>
              <a:rPr lang="en-US" altLang="zh-CN" sz="2400" b="1" dirty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 + b</a:t>
            </a:r>
          </a:p>
          <a:p>
            <a:endParaRPr lang="en-US" altLang="zh-CN" sz="2400" dirty="0">
              <a:latin typeface="Times New Roman" pitchFamily="18" charset="0"/>
              <a:ea typeface="Arial Unicode MS" pitchFamily="34" charset="-122"/>
              <a:cs typeface="Times New Roman" pitchFamily="18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altLang="zh-CN" sz="2400" dirty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Data-driven combination of </a:t>
            </a:r>
            <a:r>
              <a:rPr lang="en-US" altLang="zh-CN" sz="2400" dirty="0" err="1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Mahalanobis</a:t>
            </a:r>
            <a:r>
              <a:rPr lang="en-US" altLang="zh-CN" sz="2400" dirty="0"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 distance and  cosine distance</a:t>
            </a:r>
          </a:p>
          <a:p>
            <a:endParaRPr lang="zh-CN" altLang="en-US" sz="2400" dirty="0">
              <a:latin typeface="Times New Roman" pitchFamily="18" charset="0"/>
              <a:ea typeface="Arial Unicode MS" pitchFamily="34" charset="-122"/>
              <a:cs typeface="Times New Roman" pitchFamily="18" charset="0"/>
            </a:endParaRPr>
          </a:p>
        </p:txBody>
      </p:sp>
      <p:sp>
        <p:nvSpPr>
          <p:cNvPr id="72" name="右箭头 71"/>
          <p:cNvSpPr/>
          <p:nvPr/>
        </p:nvSpPr>
        <p:spPr>
          <a:xfrm>
            <a:off x="5408231" y="2135525"/>
            <a:ext cx="823514" cy="333176"/>
          </a:xfrm>
          <a:prstGeom prst="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3" name="TextBox 8"/>
          <p:cNvSpPr txBox="1"/>
          <p:nvPr/>
        </p:nvSpPr>
        <p:spPr>
          <a:xfrm>
            <a:off x="6551059" y="2113656"/>
            <a:ext cx="2284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Generalization?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4" name="图片 73"/>
          <p:cNvPicPr/>
          <p:nvPr/>
        </p:nvPicPr>
        <p:blipFill>
          <a:blip r:embed="rId8"/>
          <a:stretch>
            <a:fillRect/>
          </a:stretch>
        </p:blipFill>
        <p:spPr>
          <a:xfrm>
            <a:off x="1168400" y="5558155"/>
            <a:ext cx="6807200" cy="623887"/>
          </a:xfrm>
          <a:prstGeom prst="rect">
            <a:avLst/>
          </a:prstGeom>
        </p:spPr>
      </p:pic>
      <p:sp>
        <p:nvSpPr>
          <p:cNvPr id="126" name="文本框 1"/>
          <p:cNvSpPr txBox="1"/>
          <p:nvPr/>
        </p:nvSpPr>
        <p:spPr>
          <a:xfrm>
            <a:off x="267417" y="-87498"/>
            <a:ext cx="8793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Cross-Domain Visual Matching via Generalized Similarity Measure and Feature Learning</a:t>
            </a:r>
          </a:p>
        </p:txBody>
      </p:sp>
    </p:spTree>
    <p:extLst>
      <p:ext uri="{BB962C8B-B14F-4D97-AF65-F5344CB8AC3E}">
        <p14:creationId xmlns:p14="http://schemas.microsoft.com/office/powerpoint/2010/main" val="3530443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37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683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lvl="1" indent="0">
              <a:lnSpc>
                <a:spcPct val="120000"/>
              </a:lnSpc>
              <a:buNone/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Generalized Similarity Learning</a:t>
            </a:r>
            <a:endParaRPr lang="zh-CN" alt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166" y="3433864"/>
            <a:ext cx="233820" cy="233820"/>
          </a:xfrm>
          <a:prstGeom prst="rect">
            <a:avLst/>
          </a:prstGeom>
        </p:spPr>
      </p:pic>
      <p:sp>
        <p:nvSpPr>
          <p:cNvPr id="63" name="椭圆 62"/>
          <p:cNvSpPr/>
          <p:nvPr/>
        </p:nvSpPr>
        <p:spPr>
          <a:xfrm rot="2007868">
            <a:off x="3358203" y="2741572"/>
            <a:ext cx="2090968" cy="63485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4" name="椭圆 63"/>
          <p:cNvSpPr>
            <a:spLocks noChangeAspect="1"/>
          </p:cNvSpPr>
          <p:nvPr/>
        </p:nvSpPr>
        <p:spPr>
          <a:xfrm>
            <a:off x="980947" y="3166102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5" name="椭圆 64"/>
          <p:cNvSpPr>
            <a:spLocks noChangeAspect="1"/>
          </p:cNvSpPr>
          <p:nvPr/>
        </p:nvSpPr>
        <p:spPr>
          <a:xfrm>
            <a:off x="671500" y="3561260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6" name="椭圆 65"/>
          <p:cNvSpPr>
            <a:spLocks noChangeAspect="1"/>
          </p:cNvSpPr>
          <p:nvPr/>
        </p:nvSpPr>
        <p:spPr>
          <a:xfrm>
            <a:off x="777212" y="3318502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7" name="椭圆 66"/>
          <p:cNvSpPr>
            <a:spLocks noChangeAspect="1"/>
          </p:cNvSpPr>
          <p:nvPr/>
        </p:nvSpPr>
        <p:spPr>
          <a:xfrm>
            <a:off x="1391624" y="3470902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8" name="椭圆 67"/>
          <p:cNvSpPr>
            <a:spLocks noChangeAspect="1"/>
          </p:cNvSpPr>
          <p:nvPr/>
        </p:nvSpPr>
        <p:spPr>
          <a:xfrm>
            <a:off x="1544024" y="3623302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9" name="椭圆 68"/>
          <p:cNvSpPr>
            <a:spLocks noChangeAspect="1"/>
          </p:cNvSpPr>
          <p:nvPr/>
        </p:nvSpPr>
        <p:spPr>
          <a:xfrm>
            <a:off x="1340289" y="3775702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6" name="椭圆 125"/>
          <p:cNvSpPr>
            <a:spLocks noChangeAspect="1"/>
          </p:cNvSpPr>
          <p:nvPr/>
        </p:nvSpPr>
        <p:spPr>
          <a:xfrm>
            <a:off x="1169684" y="3586144"/>
            <a:ext cx="90991" cy="935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7" name="椭圆 126"/>
          <p:cNvSpPr>
            <a:spLocks noChangeAspect="1"/>
          </p:cNvSpPr>
          <p:nvPr/>
        </p:nvSpPr>
        <p:spPr>
          <a:xfrm>
            <a:off x="1380396" y="3623302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8" name="椭圆 127"/>
          <p:cNvSpPr>
            <a:spLocks noChangeAspect="1"/>
          </p:cNvSpPr>
          <p:nvPr/>
        </p:nvSpPr>
        <p:spPr>
          <a:xfrm>
            <a:off x="1532796" y="3775702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sp>
        <p:nvSpPr>
          <p:cNvPr id="129" name="椭圆 128"/>
          <p:cNvSpPr>
            <a:spLocks noChangeAspect="1"/>
          </p:cNvSpPr>
          <p:nvPr/>
        </p:nvSpPr>
        <p:spPr>
          <a:xfrm>
            <a:off x="1024261" y="3729177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0" name="椭圆 129"/>
          <p:cNvSpPr>
            <a:spLocks noChangeAspect="1"/>
          </p:cNvSpPr>
          <p:nvPr/>
        </p:nvSpPr>
        <p:spPr>
          <a:xfrm>
            <a:off x="1176661" y="3775702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1" name="椭圆 130"/>
          <p:cNvSpPr>
            <a:spLocks noChangeAspect="1"/>
          </p:cNvSpPr>
          <p:nvPr/>
        </p:nvSpPr>
        <p:spPr>
          <a:xfrm>
            <a:off x="1329061" y="3928102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sp>
        <p:nvSpPr>
          <p:cNvPr id="132" name="椭圆 131"/>
          <p:cNvSpPr>
            <a:spLocks noChangeAspect="1"/>
          </p:cNvSpPr>
          <p:nvPr/>
        </p:nvSpPr>
        <p:spPr>
          <a:xfrm>
            <a:off x="1434938" y="3928102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3" name="椭圆 132"/>
          <p:cNvSpPr>
            <a:spLocks noChangeAspect="1"/>
          </p:cNvSpPr>
          <p:nvPr/>
        </p:nvSpPr>
        <p:spPr>
          <a:xfrm>
            <a:off x="1438147" y="3084287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4" name="椭圆 133"/>
          <p:cNvSpPr>
            <a:spLocks noChangeAspect="1"/>
          </p:cNvSpPr>
          <p:nvPr/>
        </p:nvSpPr>
        <p:spPr>
          <a:xfrm>
            <a:off x="1590547" y="3236687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5" name="椭圆 134"/>
          <p:cNvSpPr>
            <a:spLocks noChangeAspect="1"/>
          </p:cNvSpPr>
          <p:nvPr/>
        </p:nvSpPr>
        <p:spPr>
          <a:xfrm>
            <a:off x="1742947" y="3389087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sp>
        <p:nvSpPr>
          <p:cNvPr id="136" name="椭圆 135"/>
          <p:cNvSpPr>
            <a:spLocks noChangeAspect="1"/>
          </p:cNvSpPr>
          <p:nvPr/>
        </p:nvSpPr>
        <p:spPr>
          <a:xfrm>
            <a:off x="1234412" y="3236687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7" name="椭圆 136"/>
          <p:cNvSpPr>
            <a:spLocks noChangeAspect="1"/>
          </p:cNvSpPr>
          <p:nvPr/>
        </p:nvSpPr>
        <p:spPr>
          <a:xfrm>
            <a:off x="1386812" y="3389087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8" name="椭圆 137"/>
          <p:cNvSpPr>
            <a:spLocks noChangeAspect="1"/>
          </p:cNvSpPr>
          <p:nvPr/>
        </p:nvSpPr>
        <p:spPr>
          <a:xfrm>
            <a:off x="1539212" y="3541487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sp>
        <p:nvSpPr>
          <p:cNvPr id="139" name="椭圆 138"/>
          <p:cNvSpPr>
            <a:spLocks noChangeAspect="1"/>
          </p:cNvSpPr>
          <p:nvPr/>
        </p:nvSpPr>
        <p:spPr>
          <a:xfrm>
            <a:off x="1848824" y="3389087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0" name="椭圆 139"/>
          <p:cNvSpPr>
            <a:spLocks noChangeAspect="1"/>
          </p:cNvSpPr>
          <p:nvPr/>
        </p:nvSpPr>
        <p:spPr>
          <a:xfrm>
            <a:off x="2001224" y="3541487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1" name="椭圆 140"/>
          <p:cNvSpPr>
            <a:spLocks noChangeAspect="1"/>
          </p:cNvSpPr>
          <p:nvPr/>
        </p:nvSpPr>
        <p:spPr>
          <a:xfrm>
            <a:off x="1645089" y="3541487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2" name="椭圆 141"/>
          <p:cNvSpPr>
            <a:spLocks noChangeAspect="1"/>
          </p:cNvSpPr>
          <p:nvPr/>
        </p:nvSpPr>
        <p:spPr>
          <a:xfrm>
            <a:off x="1685196" y="3389087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3" name="椭圆 142"/>
          <p:cNvSpPr>
            <a:spLocks noChangeAspect="1"/>
          </p:cNvSpPr>
          <p:nvPr/>
        </p:nvSpPr>
        <p:spPr>
          <a:xfrm>
            <a:off x="1837596" y="3541487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4" name="椭圆 143"/>
          <p:cNvSpPr>
            <a:spLocks noChangeAspect="1"/>
          </p:cNvSpPr>
          <p:nvPr/>
        </p:nvSpPr>
        <p:spPr>
          <a:xfrm>
            <a:off x="1481461" y="3541487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5" name="椭圆 144"/>
          <p:cNvSpPr>
            <a:spLocks noChangeAspect="1"/>
          </p:cNvSpPr>
          <p:nvPr/>
        </p:nvSpPr>
        <p:spPr>
          <a:xfrm>
            <a:off x="6682327" y="2678421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sp>
        <p:nvSpPr>
          <p:cNvPr id="146" name="椭圆 145"/>
          <p:cNvSpPr>
            <a:spLocks noChangeAspect="1"/>
          </p:cNvSpPr>
          <p:nvPr/>
        </p:nvSpPr>
        <p:spPr>
          <a:xfrm>
            <a:off x="6788204" y="2678421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7" name="椭圆 146"/>
          <p:cNvSpPr>
            <a:spLocks noChangeAspect="1"/>
          </p:cNvSpPr>
          <p:nvPr/>
        </p:nvSpPr>
        <p:spPr>
          <a:xfrm>
            <a:off x="6940604" y="2830821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8" name="椭圆 147"/>
          <p:cNvSpPr>
            <a:spLocks noChangeAspect="1"/>
          </p:cNvSpPr>
          <p:nvPr/>
        </p:nvSpPr>
        <p:spPr>
          <a:xfrm>
            <a:off x="6980711" y="2678421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49" name="椭圆 148"/>
          <p:cNvSpPr>
            <a:spLocks noChangeAspect="1"/>
          </p:cNvSpPr>
          <p:nvPr/>
        </p:nvSpPr>
        <p:spPr>
          <a:xfrm>
            <a:off x="6624576" y="2678421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0" name="椭圆 149"/>
          <p:cNvSpPr>
            <a:spLocks noChangeAspect="1"/>
          </p:cNvSpPr>
          <p:nvPr/>
        </p:nvSpPr>
        <p:spPr>
          <a:xfrm>
            <a:off x="6776976" y="2830821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1" name="椭圆 150"/>
          <p:cNvSpPr>
            <a:spLocks noChangeAspect="1"/>
          </p:cNvSpPr>
          <p:nvPr/>
        </p:nvSpPr>
        <p:spPr>
          <a:xfrm>
            <a:off x="6929376" y="2983221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sp>
        <p:nvSpPr>
          <p:cNvPr id="152" name="椭圆 151"/>
          <p:cNvSpPr>
            <a:spLocks noChangeAspect="1"/>
          </p:cNvSpPr>
          <p:nvPr/>
        </p:nvSpPr>
        <p:spPr>
          <a:xfrm>
            <a:off x="7035253" y="2983221"/>
            <a:ext cx="90991" cy="935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53" name="图片 15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839" y="4736721"/>
            <a:ext cx="3552534" cy="1435816"/>
          </a:xfrm>
          <a:prstGeom prst="rect">
            <a:avLst/>
          </a:prstGeom>
          <a:ln>
            <a:noFill/>
          </a:ln>
        </p:spPr>
      </p:pic>
      <p:pic>
        <p:nvPicPr>
          <p:cNvPr id="154" name="图片 1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7094" y="1773514"/>
            <a:ext cx="1622604" cy="444177"/>
          </a:xfrm>
          <a:prstGeom prst="rect">
            <a:avLst/>
          </a:prstGeom>
          <a:ln>
            <a:noFill/>
          </a:ln>
        </p:spPr>
      </p:pic>
      <p:pic>
        <p:nvPicPr>
          <p:cNvPr id="155" name="图片 15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8013" y="2555670"/>
            <a:ext cx="428625" cy="295275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23889" y="3330134"/>
            <a:ext cx="368968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157" name="弧形 156"/>
          <p:cNvSpPr/>
          <p:nvPr/>
        </p:nvSpPr>
        <p:spPr>
          <a:xfrm rot="11166049">
            <a:off x="1212542" y="2407323"/>
            <a:ext cx="3037271" cy="2923888"/>
          </a:xfrm>
          <a:prstGeom prst="arc">
            <a:avLst/>
          </a:prstGeom>
          <a:ln>
            <a:solidFill>
              <a:schemeClr val="tx1"/>
            </a:solidFill>
            <a:headEnd type="stealth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8" name="下箭头 157"/>
          <p:cNvSpPr/>
          <p:nvPr/>
        </p:nvSpPr>
        <p:spPr>
          <a:xfrm>
            <a:off x="4297585" y="3686996"/>
            <a:ext cx="265307" cy="886607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9" name="椭圆 158"/>
          <p:cNvSpPr>
            <a:spLocks noChangeAspect="1"/>
          </p:cNvSpPr>
          <p:nvPr/>
        </p:nvSpPr>
        <p:spPr>
          <a:xfrm>
            <a:off x="4690930" y="3093653"/>
            <a:ext cx="90991" cy="935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0" name="椭圆 159"/>
          <p:cNvSpPr>
            <a:spLocks noChangeAspect="1"/>
          </p:cNvSpPr>
          <p:nvPr/>
        </p:nvSpPr>
        <p:spPr>
          <a:xfrm>
            <a:off x="4012906" y="2771465"/>
            <a:ext cx="90991" cy="93566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sp>
        <p:nvSpPr>
          <p:cNvPr id="161" name="矩形 160"/>
          <p:cNvSpPr/>
          <p:nvPr/>
        </p:nvSpPr>
        <p:spPr>
          <a:xfrm>
            <a:off x="1135236" y="3840587"/>
            <a:ext cx="7337265" cy="830997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Affine transformation + Combination of 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Mahalanobis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 </a:t>
            </a:r>
          </a:p>
          <a:p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ea typeface="Arial Unicode MS" pitchFamily="34" charset="-122"/>
                <a:cs typeface="Times New Roman" pitchFamily="18" charset="0"/>
              </a:rPr>
              <a:t>distance and  cosine distance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62" name="文本框 1"/>
          <p:cNvSpPr txBox="1"/>
          <p:nvPr/>
        </p:nvSpPr>
        <p:spPr>
          <a:xfrm>
            <a:off x="267417" y="-87498"/>
            <a:ext cx="8793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Cross-Domain Visual Matching via Generalized Similarity Measure and Feature Learning</a:t>
            </a:r>
          </a:p>
        </p:txBody>
      </p:sp>
    </p:spTree>
    <p:extLst>
      <p:ext uri="{BB962C8B-B14F-4D97-AF65-F5344CB8AC3E}">
        <p14:creationId xmlns:p14="http://schemas.microsoft.com/office/powerpoint/2010/main" val="80196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38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lvl="1" indent="0">
              <a:lnSpc>
                <a:spcPct val="120000"/>
              </a:lnSpc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Integrating with Deep CNNs</a:t>
            </a:r>
            <a:endParaRPr lang="zh-CN" alt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107" y="1636403"/>
            <a:ext cx="5090643" cy="13871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" name="文本框 3"/>
          <p:cNvSpPr txBox="1"/>
          <p:nvPr/>
        </p:nvSpPr>
        <p:spPr>
          <a:xfrm>
            <a:off x="501563" y="3106793"/>
            <a:ext cx="7434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Assumption: </a:t>
            </a:r>
            <a:r>
              <a:rPr lang="en-US" altLang="zh-CN" sz="2400" b="1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zh-CN" sz="2400" b="1" dirty="0">
                <a:latin typeface="Times New Roman" panose="02020603050405020304" pitchFamily="18" charset="0"/>
                <a:ea typeface="Batang" panose="02030600000101010101" pitchFamily="18" charset="-127"/>
                <a:cs typeface="Times New Roman" panose="02020603050405020304" pitchFamily="18" charset="0"/>
              </a:rPr>
              <a:t>B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positive semi-definite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2" name="图片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967" y="3714136"/>
            <a:ext cx="1765072" cy="1075754"/>
          </a:xfrm>
          <a:prstGeom prst="rect">
            <a:avLst/>
          </a:prstGeom>
        </p:spPr>
      </p:pic>
      <p:pic>
        <p:nvPicPr>
          <p:cNvPr id="53" name="Picture 1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-329"/>
          <a:stretch/>
        </p:blipFill>
        <p:spPr bwMode="auto">
          <a:xfrm>
            <a:off x="1099259" y="5153744"/>
            <a:ext cx="5480337" cy="1179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左中括号 53"/>
          <p:cNvSpPr/>
          <p:nvPr/>
        </p:nvSpPr>
        <p:spPr>
          <a:xfrm rot="5400000">
            <a:off x="3113223" y="4815152"/>
            <a:ext cx="178938" cy="688747"/>
          </a:xfrm>
          <a:prstGeom prst="leftBracket">
            <a:avLst/>
          </a:prstGeom>
          <a:ln>
            <a:solidFill>
              <a:srgbClr val="FF0000"/>
            </a:solidFill>
            <a:tailEnd type="non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b="1" dirty="0"/>
          </a:p>
        </p:txBody>
      </p:sp>
      <p:cxnSp>
        <p:nvCxnSpPr>
          <p:cNvPr id="55" name="直接箭头连接符 54"/>
          <p:cNvCxnSpPr>
            <a:stCxn id="54" idx="1"/>
          </p:cNvCxnSpPr>
          <p:nvPr/>
        </p:nvCxnSpPr>
        <p:spPr>
          <a:xfrm flipV="1">
            <a:off x="3202692" y="4395140"/>
            <a:ext cx="3376904" cy="67491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6" name="文本框 53"/>
          <p:cNvSpPr txBox="1"/>
          <p:nvPr/>
        </p:nvSpPr>
        <p:spPr>
          <a:xfrm>
            <a:off x="6579595" y="4144768"/>
            <a:ext cx="205110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CNN-based  feature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2620195" y="5875597"/>
            <a:ext cx="295499" cy="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4133312" y="5875597"/>
            <a:ext cx="295499" cy="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5559341" y="5875597"/>
            <a:ext cx="295499" cy="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2761713" y="6245711"/>
            <a:ext cx="295499" cy="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4011987" y="6245711"/>
            <a:ext cx="295499" cy="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5242070" y="6245711"/>
            <a:ext cx="295499" cy="0"/>
          </a:xfrm>
          <a:prstGeom prst="line">
            <a:avLst/>
          </a:prstGeom>
          <a:ln w="22225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4102"/>
          <p:cNvSpPr txBox="1"/>
          <p:nvPr/>
        </p:nvSpPr>
        <p:spPr>
          <a:xfrm>
            <a:off x="6777813" y="5552431"/>
            <a:ext cx="18646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components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文本框 1"/>
          <p:cNvSpPr txBox="1"/>
          <p:nvPr/>
        </p:nvSpPr>
        <p:spPr>
          <a:xfrm>
            <a:off x="267417" y="-87498"/>
            <a:ext cx="8793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Cross-Domain Visual Matching via Generalized Similarity Measure and Feature Learning</a:t>
            </a:r>
          </a:p>
        </p:txBody>
      </p:sp>
    </p:spTree>
    <p:extLst>
      <p:ext uri="{BB962C8B-B14F-4D97-AF65-F5344CB8AC3E}">
        <p14:creationId xmlns:p14="http://schemas.microsoft.com/office/powerpoint/2010/main" val="402274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lvl="1" indent="0">
              <a:lnSpc>
                <a:spcPct val="120000"/>
              </a:lnSpc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Integrating with Deep CNNs</a:t>
            </a:r>
            <a:endParaRPr lang="zh-CN" alt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484941" y="2421079"/>
            <a:ext cx="189476" cy="87733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3333449" y="3916233"/>
            <a:ext cx="189476" cy="16063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流程图: 联系 21"/>
          <p:cNvSpPr/>
          <p:nvPr/>
        </p:nvSpPr>
        <p:spPr>
          <a:xfrm>
            <a:off x="2567278" y="2507559"/>
            <a:ext cx="45719" cy="63844"/>
          </a:xfrm>
          <a:prstGeom prst="flowChartConnector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流程图: 联系 22"/>
          <p:cNvSpPr/>
          <p:nvPr/>
        </p:nvSpPr>
        <p:spPr>
          <a:xfrm>
            <a:off x="2559037" y="2845314"/>
            <a:ext cx="45719" cy="63844"/>
          </a:xfrm>
          <a:prstGeom prst="flowChartConnector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流程图: 联系 23"/>
          <p:cNvSpPr/>
          <p:nvPr/>
        </p:nvSpPr>
        <p:spPr>
          <a:xfrm>
            <a:off x="2563153" y="3158355"/>
            <a:ext cx="45719" cy="63844"/>
          </a:xfrm>
          <a:prstGeom prst="flowChartConnector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>
            <a:off x="3316976" y="1881487"/>
            <a:ext cx="189476" cy="87733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流程图: 联系 25"/>
          <p:cNvSpPr/>
          <p:nvPr/>
        </p:nvSpPr>
        <p:spPr>
          <a:xfrm>
            <a:off x="3399313" y="1967967"/>
            <a:ext cx="45719" cy="63844"/>
          </a:xfrm>
          <a:prstGeom prst="flowChartConnector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流程图: 联系 26"/>
          <p:cNvSpPr/>
          <p:nvPr/>
        </p:nvSpPr>
        <p:spPr>
          <a:xfrm>
            <a:off x="3391072" y="2305722"/>
            <a:ext cx="45719" cy="63844"/>
          </a:xfrm>
          <a:prstGeom prst="flowChartConnector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流程图: 联系 27"/>
          <p:cNvSpPr/>
          <p:nvPr/>
        </p:nvSpPr>
        <p:spPr>
          <a:xfrm>
            <a:off x="3395188" y="2618763"/>
            <a:ext cx="45719" cy="63844"/>
          </a:xfrm>
          <a:prstGeom prst="flowChartConnector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3321092" y="2837092"/>
            <a:ext cx="189476" cy="87733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流程图: 联系 29"/>
          <p:cNvSpPr/>
          <p:nvPr/>
        </p:nvSpPr>
        <p:spPr>
          <a:xfrm>
            <a:off x="3403429" y="2923572"/>
            <a:ext cx="45719" cy="63844"/>
          </a:xfrm>
          <a:prstGeom prst="flowChartConnector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流程图: 联系 30"/>
          <p:cNvSpPr/>
          <p:nvPr/>
        </p:nvSpPr>
        <p:spPr>
          <a:xfrm>
            <a:off x="3395188" y="3261327"/>
            <a:ext cx="45719" cy="63844"/>
          </a:xfrm>
          <a:prstGeom prst="flowChartConnector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流程图: 联系 31"/>
          <p:cNvSpPr/>
          <p:nvPr/>
        </p:nvSpPr>
        <p:spPr>
          <a:xfrm>
            <a:off x="3399304" y="3574368"/>
            <a:ext cx="45719" cy="63844"/>
          </a:xfrm>
          <a:prstGeom prst="flowChartConnector">
            <a:avLst/>
          </a:prstGeom>
          <a:solidFill>
            <a:srgbClr val="FF0000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3" name="流程图: 联系 32"/>
          <p:cNvSpPr/>
          <p:nvPr/>
        </p:nvSpPr>
        <p:spPr>
          <a:xfrm>
            <a:off x="3411661" y="3969792"/>
            <a:ext cx="45719" cy="63844"/>
          </a:xfrm>
          <a:prstGeom prst="flowChartConnector">
            <a:avLst/>
          </a:prstGeom>
          <a:solidFill>
            <a:srgbClr val="0070C0"/>
          </a:solidFill>
          <a:ln w="254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直接连接符 33"/>
          <p:cNvCxnSpPr>
            <a:stCxn id="22" idx="3"/>
            <a:endCxn id="26" idx="4"/>
          </p:cNvCxnSpPr>
          <p:nvPr/>
        </p:nvCxnSpPr>
        <p:spPr>
          <a:xfrm flipV="1">
            <a:off x="2573973" y="2031811"/>
            <a:ext cx="848200" cy="53024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endCxn id="27" idx="6"/>
          </p:cNvCxnSpPr>
          <p:nvPr/>
        </p:nvCxnSpPr>
        <p:spPr>
          <a:xfrm flipV="1">
            <a:off x="2559037" y="2337644"/>
            <a:ext cx="877754" cy="201838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>
            <a:stCxn id="22" idx="1"/>
            <a:endCxn id="28" idx="2"/>
          </p:cNvCxnSpPr>
          <p:nvPr/>
        </p:nvCxnSpPr>
        <p:spPr>
          <a:xfrm>
            <a:off x="2573973" y="2516909"/>
            <a:ext cx="821215" cy="133776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23" idx="2"/>
            <a:endCxn id="26" idx="4"/>
          </p:cNvCxnSpPr>
          <p:nvPr/>
        </p:nvCxnSpPr>
        <p:spPr>
          <a:xfrm flipV="1">
            <a:off x="2559037" y="2031811"/>
            <a:ext cx="863136" cy="845425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>
            <a:stCxn id="23" idx="1"/>
            <a:endCxn id="27" idx="7"/>
          </p:cNvCxnSpPr>
          <p:nvPr/>
        </p:nvCxnSpPr>
        <p:spPr>
          <a:xfrm flipV="1">
            <a:off x="2565732" y="2315072"/>
            <a:ext cx="864364" cy="53959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23" idx="2"/>
          </p:cNvCxnSpPr>
          <p:nvPr/>
        </p:nvCxnSpPr>
        <p:spPr>
          <a:xfrm flipV="1">
            <a:off x="2559037" y="2618763"/>
            <a:ext cx="898343" cy="258473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24" idx="7"/>
            <a:endCxn id="26" idx="4"/>
          </p:cNvCxnSpPr>
          <p:nvPr/>
        </p:nvCxnSpPr>
        <p:spPr>
          <a:xfrm flipV="1">
            <a:off x="2602177" y="2031811"/>
            <a:ext cx="819996" cy="1135894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stCxn id="24" idx="0"/>
            <a:endCxn id="28" idx="1"/>
          </p:cNvCxnSpPr>
          <p:nvPr/>
        </p:nvCxnSpPr>
        <p:spPr>
          <a:xfrm flipV="1">
            <a:off x="2586013" y="2628113"/>
            <a:ext cx="815870" cy="530242"/>
          </a:xfrm>
          <a:prstGeom prst="line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22" idx="7"/>
          </p:cNvCxnSpPr>
          <p:nvPr/>
        </p:nvCxnSpPr>
        <p:spPr>
          <a:xfrm>
            <a:off x="2606302" y="2516909"/>
            <a:ext cx="851078" cy="470507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22" idx="1"/>
            <a:endCxn id="31" idx="3"/>
          </p:cNvCxnSpPr>
          <p:nvPr/>
        </p:nvCxnSpPr>
        <p:spPr>
          <a:xfrm>
            <a:off x="2573973" y="2516909"/>
            <a:ext cx="827910" cy="798912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>
            <a:stCxn id="22" idx="2"/>
            <a:endCxn id="32" idx="5"/>
          </p:cNvCxnSpPr>
          <p:nvPr/>
        </p:nvCxnSpPr>
        <p:spPr>
          <a:xfrm>
            <a:off x="2567278" y="2539481"/>
            <a:ext cx="871050" cy="1089381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stCxn id="23" idx="3"/>
          </p:cNvCxnSpPr>
          <p:nvPr/>
        </p:nvCxnSpPr>
        <p:spPr>
          <a:xfrm>
            <a:off x="2565732" y="2899808"/>
            <a:ext cx="891648" cy="87608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stCxn id="23" idx="5"/>
            <a:endCxn id="31" idx="6"/>
          </p:cNvCxnSpPr>
          <p:nvPr/>
        </p:nvCxnSpPr>
        <p:spPr>
          <a:xfrm>
            <a:off x="2598061" y="2899808"/>
            <a:ext cx="842846" cy="393441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stCxn id="23" idx="2"/>
            <a:endCxn id="32" idx="5"/>
          </p:cNvCxnSpPr>
          <p:nvPr/>
        </p:nvCxnSpPr>
        <p:spPr>
          <a:xfrm>
            <a:off x="2559037" y="2877236"/>
            <a:ext cx="879291" cy="751626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24" idx="4"/>
            <a:endCxn id="30" idx="5"/>
          </p:cNvCxnSpPr>
          <p:nvPr/>
        </p:nvCxnSpPr>
        <p:spPr>
          <a:xfrm flipV="1">
            <a:off x="2586013" y="2978066"/>
            <a:ext cx="856440" cy="244133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24" idx="3"/>
            <a:endCxn id="31" idx="3"/>
          </p:cNvCxnSpPr>
          <p:nvPr/>
        </p:nvCxnSpPr>
        <p:spPr>
          <a:xfrm>
            <a:off x="2569848" y="3212849"/>
            <a:ext cx="832035" cy="102972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24" idx="5"/>
            <a:endCxn id="32" idx="7"/>
          </p:cNvCxnSpPr>
          <p:nvPr/>
        </p:nvCxnSpPr>
        <p:spPr>
          <a:xfrm>
            <a:off x="2602177" y="3212849"/>
            <a:ext cx="836151" cy="370869"/>
          </a:xfrm>
          <a:prstGeom prst="line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>
            <a:stCxn id="22" idx="2"/>
            <a:endCxn id="33" idx="2"/>
          </p:cNvCxnSpPr>
          <p:nvPr/>
        </p:nvCxnSpPr>
        <p:spPr>
          <a:xfrm>
            <a:off x="2567278" y="2539481"/>
            <a:ext cx="844383" cy="1462233"/>
          </a:xfrm>
          <a:prstGeom prst="line">
            <a:avLst/>
          </a:prstGeom>
          <a:ln w="254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23" idx="1"/>
            <a:endCxn id="33" idx="6"/>
          </p:cNvCxnSpPr>
          <p:nvPr/>
        </p:nvCxnSpPr>
        <p:spPr>
          <a:xfrm>
            <a:off x="2565732" y="2854664"/>
            <a:ext cx="891648" cy="1147050"/>
          </a:xfrm>
          <a:prstGeom prst="line">
            <a:avLst/>
          </a:prstGeom>
          <a:ln w="254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24" idx="0"/>
            <a:endCxn id="33" idx="4"/>
          </p:cNvCxnSpPr>
          <p:nvPr/>
        </p:nvCxnSpPr>
        <p:spPr>
          <a:xfrm>
            <a:off x="2586013" y="3158355"/>
            <a:ext cx="848508" cy="875281"/>
          </a:xfrm>
          <a:prstGeom prst="line">
            <a:avLst/>
          </a:prstGeom>
          <a:ln w="25400">
            <a:solidFill>
              <a:srgbClr val="0070C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圆角矩形 65"/>
          <p:cNvSpPr/>
          <p:nvPr/>
        </p:nvSpPr>
        <p:spPr>
          <a:xfrm>
            <a:off x="2476700" y="4933666"/>
            <a:ext cx="189476" cy="87733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7" name="圆角矩形 66"/>
          <p:cNvSpPr/>
          <p:nvPr/>
        </p:nvSpPr>
        <p:spPr>
          <a:xfrm>
            <a:off x="3325208" y="6428820"/>
            <a:ext cx="189476" cy="160638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8" name="流程图: 联系 67"/>
          <p:cNvSpPr/>
          <p:nvPr/>
        </p:nvSpPr>
        <p:spPr>
          <a:xfrm>
            <a:off x="2559037" y="5020146"/>
            <a:ext cx="45719" cy="63844"/>
          </a:xfrm>
          <a:prstGeom prst="flowChartConnector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9" name="流程图: 联系 68"/>
          <p:cNvSpPr/>
          <p:nvPr/>
        </p:nvSpPr>
        <p:spPr>
          <a:xfrm>
            <a:off x="2550796" y="5357901"/>
            <a:ext cx="45719" cy="63844"/>
          </a:xfrm>
          <a:prstGeom prst="flowChartConnector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2" name="流程图: 联系 71"/>
          <p:cNvSpPr/>
          <p:nvPr/>
        </p:nvSpPr>
        <p:spPr>
          <a:xfrm>
            <a:off x="2554912" y="5670942"/>
            <a:ext cx="45719" cy="63844"/>
          </a:xfrm>
          <a:prstGeom prst="flowChartConnector">
            <a:avLst/>
          </a:prstGeom>
          <a:solidFill>
            <a:schemeClr val="tx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3308735" y="4394074"/>
            <a:ext cx="189476" cy="87733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4" name="流程图: 联系 73"/>
          <p:cNvSpPr/>
          <p:nvPr/>
        </p:nvSpPr>
        <p:spPr>
          <a:xfrm>
            <a:off x="3391072" y="4480554"/>
            <a:ext cx="45719" cy="63844"/>
          </a:xfrm>
          <a:prstGeom prst="flowChartConnector">
            <a:avLst/>
          </a:prstGeom>
          <a:solidFill>
            <a:srgbClr val="00CC00"/>
          </a:solidFill>
          <a:ln w="2540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5" name="流程图: 联系 74"/>
          <p:cNvSpPr/>
          <p:nvPr/>
        </p:nvSpPr>
        <p:spPr>
          <a:xfrm>
            <a:off x="3382831" y="4818309"/>
            <a:ext cx="45719" cy="63844"/>
          </a:xfrm>
          <a:prstGeom prst="flowChartConnector">
            <a:avLst/>
          </a:prstGeom>
          <a:solidFill>
            <a:srgbClr val="00CC00"/>
          </a:solidFill>
          <a:ln w="2540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6" name="流程图: 联系 75"/>
          <p:cNvSpPr/>
          <p:nvPr/>
        </p:nvSpPr>
        <p:spPr>
          <a:xfrm>
            <a:off x="3386947" y="5131350"/>
            <a:ext cx="45719" cy="63844"/>
          </a:xfrm>
          <a:prstGeom prst="flowChartConnector">
            <a:avLst/>
          </a:prstGeom>
          <a:solidFill>
            <a:srgbClr val="00CC00"/>
          </a:solidFill>
          <a:ln w="2540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7" name="圆角矩形 76"/>
          <p:cNvSpPr/>
          <p:nvPr/>
        </p:nvSpPr>
        <p:spPr>
          <a:xfrm>
            <a:off x="3312851" y="5349679"/>
            <a:ext cx="189476" cy="87733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8" name="流程图: 联系 77"/>
          <p:cNvSpPr/>
          <p:nvPr/>
        </p:nvSpPr>
        <p:spPr>
          <a:xfrm>
            <a:off x="3395188" y="5436159"/>
            <a:ext cx="45719" cy="63844"/>
          </a:xfrm>
          <a:prstGeom prst="flowChartConnector">
            <a:avLst/>
          </a:prstGeom>
          <a:solidFill>
            <a:srgbClr val="FFC000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79" name="流程图: 联系 78"/>
          <p:cNvSpPr/>
          <p:nvPr/>
        </p:nvSpPr>
        <p:spPr>
          <a:xfrm>
            <a:off x="3386947" y="5773914"/>
            <a:ext cx="45719" cy="63844"/>
          </a:xfrm>
          <a:prstGeom prst="flowChartConnector">
            <a:avLst/>
          </a:prstGeom>
          <a:solidFill>
            <a:srgbClr val="FFC000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0" name="流程图: 联系 79"/>
          <p:cNvSpPr/>
          <p:nvPr/>
        </p:nvSpPr>
        <p:spPr>
          <a:xfrm>
            <a:off x="3391063" y="6086955"/>
            <a:ext cx="45719" cy="63844"/>
          </a:xfrm>
          <a:prstGeom prst="flowChartConnector">
            <a:avLst/>
          </a:prstGeom>
          <a:solidFill>
            <a:srgbClr val="FFC000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81" name="流程图: 联系 80"/>
          <p:cNvSpPr/>
          <p:nvPr/>
        </p:nvSpPr>
        <p:spPr>
          <a:xfrm>
            <a:off x="3403420" y="6482379"/>
            <a:ext cx="45719" cy="63844"/>
          </a:xfrm>
          <a:prstGeom prst="flowChartConnector">
            <a:avLst/>
          </a:prstGeom>
          <a:solidFill>
            <a:srgbClr val="7030A0"/>
          </a:solidFill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82" name="直接连接符 81"/>
          <p:cNvCxnSpPr>
            <a:stCxn id="68" idx="3"/>
            <a:endCxn id="74" idx="4"/>
          </p:cNvCxnSpPr>
          <p:nvPr/>
        </p:nvCxnSpPr>
        <p:spPr>
          <a:xfrm flipV="1">
            <a:off x="2565732" y="4544398"/>
            <a:ext cx="848200" cy="530242"/>
          </a:xfrm>
          <a:prstGeom prst="line">
            <a:avLst/>
          </a:prstGeom>
          <a:ln w="25400">
            <a:solidFill>
              <a:srgbClr val="00CC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>
            <a:endCxn id="75" idx="6"/>
          </p:cNvCxnSpPr>
          <p:nvPr/>
        </p:nvCxnSpPr>
        <p:spPr>
          <a:xfrm flipV="1">
            <a:off x="2550796" y="4850231"/>
            <a:ext cx="877754" cy="201838"/>
          </a:xfrm>
          <a:prstGeom prst="line">
            <a:avLst/>
          </a:prstGeom>
          <a:ln w="25400">
            <a:solidFill>
              <a:srgbClr val="00CC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8" idx="1"/>
            <a:endCxn id="76" idx="2"/>
          </p:cNvCxnSpPr>
          <p:nvPr/>
        </p:nvCxnSpPr>
        <p:spPr>
          <a:xfrm>
            <a:off x="2565732" y="5029496"/>
            <a:ext cx="821215" cy="133776"/>
          </a:xfrm>
          <a:prstGeom prst="line">
            <a:avLst/>
          </a:prstGeom>
          <a:ln w="25400">
            <a:solidFill>
              <a:srgbClr val="00CC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69" idx="2"/>
            <a:endCxn id="74" idx="4"/>
          </p:cNvCxnSpPr>
          <p:nvPr/>
        </p:nvCxnSpPr>
        <p:spPr>
          <a:xfrm flipV="1">
            <a:off x="2550796" y="4544398"/>
            <a:ext cx="863136" cy="845425"/>
          </a:xfrm>
          <a:prstGeom prst="line">
            <a:avLst/>
          </a:prstGeom>
          <a:ln w="25400">
            <a:solidFill>
              <a:srgbClr val="00CC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69" idx="1"/>
            <a:endCxn id="75" idx="7"/>
          </p:cNvCxnSpPr>
          <p:nvPr/>
        </p:nvCxnSpPr>
        <p:spPr>
          <a:xfrm flipV="1">
            <a:off x="2557491" y="4827659"/>
            <a:ext cx="864364" cy="539592"/>
          </a:xfrm>
          <a:prstGeom prst="line">
            <a:avLst/>
          </a:prstGeom>
          <a:ln w="25400">
            <a:solidFill>
              <a:srgbClr val="00CC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>
            <a:stCxn id="69" idx="2"/>
          </p:cNvCxnSpPr>
          <p:nvPr/>
        </p:nvCxnSpPr>
        <p:spPr>
          <a:xfrm flipV="1">
            <a:off x="2550796" y="5131350"/>
            <a:ext cx="898343" cy="258473"/>
          </a:xfrm>
          <a:prstGeom prst="line">
            <a:avLst/>
          </a:prstGeom>
          <a:ln w="25400">
            <a:solidFill>
              <a:srgbClr val="00CC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72" idx="7"/>
            <a:endCxn id="74" idx="4"/>
          </p:cNvCxnSpPr>
          <p:nvPr/>
        </p:nvCxnSpPr>
        <p:spPr>
          <a:xfrm flipV="1">
            <a:off x="2593936" y="4544398"/>
            <a:ext cx="819996" cy="1135894"/>
          </a:xfrm>
          <a:prstGeom prst="line">
            <a:avLst/>
          </a:prstGeom>
          <a:ln w="25400">
            <a:solidFill>
              <a:srgbClr val="00CC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72" idx="0"/>
            <a:endCxn id="76" idx="1"/>
          </p:cNvCxnSpPr>
          <p:nvPr/>
        </p:nvCxnSpPr>
        <p:spPr>
          <a:xfrm flipV="1">
            <a:off x="2577772" y="5140700"/>
            <a:ext cx="815870" cy="530242"/>
          </a:xfrm>
          <a:prstGeom prst="line">
            <a:avLst/>
          </a:prstGeom>
          <a:ln w="25400">
            <a:solidFill>
              <a:srgbClr val="00CC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>
            <a:stCxn id="68" idx="7"/>
          </p:cNvCxnSpPr>
          <p:nvPr/>
        </p:nvCxnSpPr>
        <p:spPr>
          <a:xfrm>
            <a:off x="2598061" y="5029496"/>
            <a:ext cx="851078" cy="470507"/>
          </a:xfrm>
          <a:prstGeom prst="line">
            <a:avLst/>
          </a:prstGeom>
          <a:ln w="254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/>
          <p:cNvCxnSpPr>
            <a:stCxn id="68" idx="1"/>
            <a:endCxn id="79" idx="3"/>
          </p:cNvCxnSpPr>
          <p:nvPr/>
        </p:nvCxnSpPr>
        <p:spPr>
          <a:xfrm>
            <a:off x="2565732" y="5029496"/>
            <a:ext cx="827910" cy="798912"/>
          </a:xfrm>
          <a:prstGeom prst="line">
            <a:avLst/>
          </a:prstGeom>
          <a:ln w="254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68" idx="2"/>
            <a:endCxn id="80" idx="5"/>
          </p:cNvCxnSpPr>
          <p:nvPr/>
        </p:nvCxnSpPr>
        <p:spPr>
          <a:xfrm>
            <a:off x="2559037" y="5052068"/>
            <a:ext cx="871050" cy="1089381"/>
          </a:xfrm>
          <a:prstGeom prst="line">
            <a:avLst/>
          </a:prstGeom>
          <a:ln w="254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>
            <a:stCxn id="69" idx="3"/>
          </p:cNvCxnSpPr>
          <p:nvPr/>
        </p:nvCxnSpPr>
        <p:spPr>
          <a:xfrm>
            <a:off x="2557491" y="5412395"/>
            <a:ext cx="891648" cy="87608"/>
          </a:xfrm>
          <a:prstGeom prst="line">
            <a:avLst/>
          </a:prstGeom>
          <a:ln w="254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69" idx="5"/>
            <a:endCxn id="79" idx="6"/>
          </p:cNvCxnSpPr>
          <p:nvPr/>
        </p:nvCxnSpPr>
        <p:spPr>
          <a:xfrm>
            <a:off x="2589820" y="5412395"/>
            <a:ext cx="842846" cy="393441"/>
          </a:xfrm>
          <a:prstGeom prst="line">
            <a:avLst/>
          </a:prstGeom>
          <a:ln w="254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69" idx="2"/>
            <a:endCxn id="80" idx="5"/>
          </p:cNvCxnSpPr>
          <p:nvPr/>
        </p:nvCxnSpPr>
        <p:spPr>
          <a:xfrm>
            <a:off x="2550796" y="5389823"/>
            <a:ext cx="879291" cy="751626"/>
          </a:xfrm>
          <a:prstGeom prst="line">
            <a:avLst/>
          </a:prstGeom>
          <a:ln w="254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72" idx="4"/>
            <a:endCxn id="78" idx="5"/>
          </p:cNvCxnSpPr>
          <p:nvPr/>
        </p:nvCxnSpPr>
        <p:spPr>
          <a:xfrm flipV="1">
            <a:off x="2577772" y="5490653"/>
            <a:ext cx="856440" cy="244133"/>
          </a:xfrm>
          <a:prstGeom prst="line">
            <a:avLst/>
          </a:prstGeom>
          <a:ln w="254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72" idx="3"/>
            <a:endCxn id="79" idx="3"/>
          </p:cNvCxnSpPr>
          <p:nvPr/>
        </p:nvCxnSpPr>
        <p:spPr>
          <a:xfrm>
            <a:off x="2561607" y="5725436"/>
            <a:ext cx="832035" cy="102972"/>
          </a:xfrm>
          <a:prstGeom prst="line">
            <a:avLst/>
          </a:prstGeom>
          <a:ln w="254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>
            <a:stCxn id="72" idx="5"/>
            <a:endCxn id="80" idx="7"/>
          </p:cNvCxnSpPr>
          <p:nvPr/>
        </p:nvCxnSpPr>
        <p:spPr>
          <a:xfrm>
            <a:off x="2593936" y="5725436"/>
            <a:ext cx="836151" cy="370869"/>
          </a:xfrm>
          <a:prstGeom prst="line">
            <a:avLst/>
          </a:prstGeom>
          <a:ln w="254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68" idx="2"/>
            <a:endCxn id="81" idx="2"/>
          </p:cNvCxnSpPr>
          <p:nvPr/>
        </p:nvCxnSpPr>
        <p:spPr>
          <a:xfrm>
            <a:off x="2559037" y="5052068"/>
            <a:ext cx="844383" cy="1462233"/>
          </a:xfrm>
          <a:prstGeom prst="line">
            <a:avLst/>
          </a:prstGeom>
          <a:ln w="254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>
            <a:stCxn id="69" idx="1"/>
            <a:endCxn id="81" idx="3"/>
          </p:cNvCxnSpPr>
          <p:nvPr/>
        </p:nvCxnSpPr>
        <p:spPr>
          <a:xfrm>
            <a:off x="2557491" y="5367251"/>
            <a:ext cx="852624" cy="1169622"/>
          </a:xfrm>
          <a:prstGeom prst="line">
            <a:avLst/>
          </a:prstGeom>
          <a:ln w="254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>
            <a:stCxn id="72" idx="0"/>
            <a:endCxn id="81" idx="4"/>
          </p:cNvCxnSpPr>
          <p:nvPr/>
        </p:nvCxnSpPr>
        <p:spPr>
          <a:xfrm>
            <a:off x="2577772" y="5670942"/>
            <a:ext cx="848508" cy="875281"/>
          </a:xfrm>
          <a:prstGeom prst="line">
            <a:avLst/>
          </a:prstGeom>
          <a:ln w="25400">
            <a:solidFill>
              <a:srgbClr val="7030A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57"/>
          <p:cNvSpPr txBox="1"/>
          <p:nvPr/>
        </p:nvSpPr>
        <p:spPr>
          <a:xfrm>
            <a:off x="1748388" y="1907901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400" b="1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(x)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3" name="TextBox 158"/>
          <p:cNvSpPr txBox="1"/>
          <p:nvPr/>
        </p:nvSpPr>
        <p:spPr>
          <a:xfrm>
            <a:off x="1752504" y="4469916"/>
            <a:ext cx="7489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altLang="zh-CN" sz="2400" b="1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(y)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" name="TextBox 159"/>
          <p:cNvSpPr txBox="1"/>
          <p:nvPr/>
        </p:nvSpPr>
        <p:spPr>
          <a:xfrm>
            <a:off x="3419905" y="1448992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X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5" name="TextBox 160"/>
          <p:cNvSpPr txBox="1"/>
          <p:nvPr/>
        </p:nvSpPr>
        <p:spPr>
          <a:xfrm>
            <a:off x="3436378" y="4048078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Y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6" name="TextBox 161"/>
          <p:cNvSpPr txBox="1"/>
          <p:nvPr/>
        </p:nvSpPr>
        <p:spPr>
          <a:xfrm>
            <a:off x="3535234" y="2083315"/>
            <a:ext cx="554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7" name="TextBox 162"/>
          <p:cNvSpPr txBox="1"/>
          <p:nvPr/>
        </p:nvSpPr>
        <p:spPr>
          <a:xfrm>
            <a:off x="3526993" y="3014206"/>
            <a:ext cx="554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 baseline="-25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lang="zh-CN" altLang="en-US" sz="24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8" name="TextBox 163"/>
          <p:cNvSpPr txBox="1"/>
          <p:nvPr/>
        </p:nvSpPr>
        <p:spPr>
          <a:xfrm>
            <a:off x="3555823" y="3521632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 baseline="-25000" dirty="0" err="1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endParaRPr lang="zh-CN" alt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9" name="TextBox 164"/>
          <p:cNvSpPr txBox="1"/>
          <p:nvPr/>
        </p:nvSpPr>
        <p:spPr>
          <a:xfrm>
            <a:off x="3514636" y="4571188"/>
            <a:ext cx="5437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rgbClr val="00CC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00" b="1" baseline="-25000" dirty="0">
                <a:solidFill>
                  <a:srgbClr val="00CC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zh-CN" altLang="en-US" sz="2400" b="1" dirty="0">
              <a:solidFill>
                <a:srgbClr val="00CC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0" name="TextBox 165"/>
          <p:cNvSpPr txBox="1"/>
          <p:nvPr/>
        </p:nvSpPr>
        <p:spPr>
          <a:xfrm>
            <a:off x="3543466" y="5514436"/>
            <a:ext cx="554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00" b="1" baseline="-25000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lang="zh-CN" altLang="en-US" sz="2400" b="1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1" name="TextBox 166"/>
          <p:cNvSpPr txBox="1"/>
          <p:nvPr/>
        </p:nvSpPr>
        <p:spPr>
          <a:xfrm>
            <a:off x="3535225" y="6090118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00" b="1" baseline="-25000" dirty="0" err="1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d</a:t>
            </a:r>
            <a:endParaRPr lang="zh-CN" altLang="en-US" sz="2400" b="1" dirty="0">
              <a:solidFill>
                <a:srgbClr val="7030A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2" name="流程图: 联系 111"/>
          <p:cNvSpPr/>
          <p:nvPr/>
        </p:nvSpPr>
        <p:spPr>
          <a:xfrm>
            <a:off x="3384695" y="5445429"/>
            <a:ext cx="45719" cy="63844"/>
          </a:xfrm>
          <a:prstGeom prst="flowChartConnector">
            <a:avLst/>
          </a:prstGeom>
          <a:solidFill>
            <a:srgbClr val="FFC000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3" name="流程图: 联系 112"/>
          <p:cNvSpPr/>
          <p:nvPr/>
        </p:nvSpPr>
        <p:spPr>
          <a:xfrm>
            <a:off x="3376454" y="5783184"/>
            <a:ext cx="45719" cy="63844"/>
          </a:xfrm>
          <a:prstGeom prst="flowChartConnector">
            <a:avLst/>
          </a:prstGeom>
          <a:solidFill>
            <a:srgbClr val="FFC000"/>
          </a:solidFill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14" name="直接连接符 113"/>
          <p:cNvCxnSpPr>
            <a:endCxn id="112" idx="5"/>
          </p:cNvCxnSpPr>
          <p:nvPr/>
        </p:nvCxnSpPr>
        <p:spPr>
          <a:xfrm flipV="1">
            <a:off x="2567279" y="5499923"/>
            <a:ext cx="856440" cy="244133"/>
          </a:xfrm>
          <a:prstGeom prst="line">
            <a:avLst/>
          </a:prstGeom>
          <a:ln w="25400">
            <a:solidFill>
              <a:srgbClr val="FFC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任意多边形 114"/>
          <p:cNvSpPr/>
          <p:nvPr/>
        </p:nvSpPr>
        <p:spPr>
          <a:xfrm>
            <a:off x="2484939" y="1946557"/>
            <a:ext cx="991614" cy="1265253"/>
          </a:xfrm>
          <a:custGeom>
            <a:avLst/>
            <a:gdLst>
              <a:gd name="connsiteX0" fmla="*/ 85278 w 991614"/>
              <a:gd name="connsiteY0" fmla="*/ 523750 h 1265253"/>
              <a:gd name="connsiteX1" fmla="*/ 114306 w 991614"/>
              <a:gd name="connsiteY1" fmla="*/ 1263979 h 1265253"/>
              <a:gd name="connsiteX2" fmla="*/ 898078 w 991614"/>
              <a:gd name="connsiteY2" fmla="*/ 683408 h 1265253"/>
              <a:gd name="connsiteX3" fmla="*/ 883564 w 991614"/>
              <a:gd name="connsiteY3" fmla="*/ 1236 h 1265253"/>
              <a:gd name="connsiteX4" fmla="*/ 85278 w 991614"/>
              <a:gd name="connsiteY4" fmla="*/ 523750 h 1265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1614" h="1265253">
                <a:moveTo>
                  <a:pt x="85278" y="523750"/>
                </a:moveTo>
                <a:cubicBezTo>
                  <a:pt x="-42932" y="734207"/>
                  <a:pt x="-21161" y="1237369"/>
                  <a:pt x="114306" y="1263979"/>
                </a:cubicBezTo>
                <a:cubicBezTo>
                  <a:pt x="249773" y="1290589"/>
                  <a:pt x="769868" y="893865"/>
                  <a:pt x="898078" y="683408"/>
                </a:cubicBezTo>
                <a:cubicBezTo>
                  <a:pt x="1026288" y="472951"/>
                  <a:pt x="1023869" y="25426"/>
                  <a:pt x="883564" y="1236"/>
                </a:cubicBezTo>
                <a:cubicBezTo>
                  <a:pt x="743259" y="-22954"/>
                  <a:pt x="213488" y="313293"/>
                  <a:pt x="85278" y="52375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16" name="直接箭头连接符 115"/>
          <p:cNvCxnSpPr/>
          <p:nvPr/>
        </p:nvCxnSpPr>
        <p:spPr>
          <a:xfrm>
            <a:off x="3476553" y="2083315"/>
            <a:ext cx="1198235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83"/>
          <p:cNvSpPr txBox="1"/>
          <p:nvPr/>
        </p:nvSpPr>
        <p:spPr>
          <a:xfrm>
            <a:off x="4877989" y="1847372"/>
            <a:ext cx="2451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Times New Roman" pitchFamily="18" charset="0"/>
                <a:cs typeface="Times New Roman" pitchFamily="18" charset="0"/>
              </a:rPr>
              <a:t>weight matrix L</a:t>
            </a:r>
            <a:r>
              <a:rPr lang="en-US" altLang="zh-CN" sz="2400" b="1" baseline="-25000" dirty="0">
                <a:latin typeface="Times New Roman" pitchFamily="18" charset="0"/>
                <a:cs typeface="Times New Roman" pitchFamily="18" charset="0"/>
              </a:rPr>
              <a:t>A</a:t>
            </a:r>
            <a:endParaRPr lang="zh-CN" altLang="en-US" sz="24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8" name="任意多边形 117"/>
          <p:cNvSpPr/>
          <p:nvPr/>
        </p:nvSpPr>
        <p:spPr>
          <a:xfrm>
            <a:off x="2452956" y="2507849"/>
            <a:ext cx="1079741" cy="1144394"/>
          </a:xfrm>
          <a:custGeom>
            <a:avLst/>
            <a:gdLst>
              <a:gd name="connsiteX0" fmla="*/ 88232 w 1079741"/>
              <a:gd name="connsiteY0" fmla="*/ 6001 h 1144394"/>
              <a:gd name="connsiteX1" fmla="*/ 131775 w 1079741"/>
              <a:gd name="connsiteY1" fmla="*/ 731716 h 1144394"/>
              <a:gd name="connsiteX2" fmla="*/ 973604 w 1079741"/>
              <a:gd name="connsiteY2" fmla="*/ 1138116 h 1144394"/>
              <a:gd name="connsiteX3" fmla="*/ 973604 w 1079741"/>
              <a:gd name="connsiteY3" fmla="*/ 426916 h 1144394"/>
              <a:gd name="connsiteX4" fmla="*/ 88232 w 1079741"/>
              <a:gd name="connsiteY4" fmla="*/ 6001 h 1144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741" h="1144394">
                <a:moveTo>
                  <a:pt x="88232" y="6001"/>
                </a:moveTo>
                <a:cubicBezTo>
                  <a:pt x="-52073" y="56801"/>
                  <a:pt x="-15787" y="543030"/>
                  <a:pt x="131775" y="731716"/>
                </a:cubicBezTo>
                <a:cubicBezTo>
                  <a:pt x="279337" y="920402"/>
                  <a:pt x="833299" y="1188916"/>
                  <a:pt x="973604" y="1138116"/>
                </a:cubicBezTo>
                <a:cubicBezTo>
                  <a:pt x="1113909" y="1087316"/>
                  <a:pt x="1116328" y="615602"/>
                  <a:pt x="973604" y="426916"/>
                </a:cubicBezTo>
                <a:cubicBezTo>
                  <a:pt x="830880" y="238230"/>
                  <a:pt x="228537" y="-44799"/>
                  <a:pt x="88232" y="6001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19" name="直接箭头连接符 118"/>
          <p:cNvCxnSpPr/>
          <p:nvPr/>
        </p:nvCxnSpPr>
        <p:spPr>
          <a:xfrm>
            <a:off x="3527239" y="3469367"/>
            <a:ext cx="1147549" cy="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91"/>
          <p:cNvSpPr txBox="1"/>
          <p:nvPr/>
        </p:nvSpPr>
        <p:spPr>
          <a:xfrm>
            <a:off x="4841707" y="3204434"/>
            <a:ext cx="2553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weight matrix </a:t>
            </a:r>
            <a:r>
              <a:rPr lang="en-US" altLang="zh-CN" sz="2400" b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400" b="1" baseline="30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altLang="zh-CN" sz="2400" b="1" baseline="-25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lang="zh-CN" altLang="en-US" sz="2400" b="1" baseline="300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21" name="直接箭头连接符 120"/>
          <p:cNvCxnSpPr/>
          <p:nvPr/>
        </p:nvCxnSpPr>
        <p:spPr>
          <a:xfrm>
            <a:off x="3505471" y="3984617"/>
            <a:ext cx="1147549" cy="0"/>
          </a:xfrm>
          <a:prstGeom prst="straightConnector1">
            <a:avLst/>
          </a:prstGeom>
          <a:ln w="381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任意多边形 121"/>
          <p:cNvSpPr/>
          <p:nvPr/>
        </p:nvSpPr>
        <p:spPr>
          <a:xfrm>
            <a:off x="2516249" y="2499336"/>
            <a:ext cx="910544" cy="1527745"/>
          </a:xfrm>
          <a:custGeom>
            <a:avLst/>
            <a:gdLst>
              <a:gd name="connsiteX0" fmla="*/ 24939 w 910544"/>
              <a:gd name="connsiteY0" fmla="*/ 0 h 1527745"/>
              <a:gd name="connsiteX1" fmla="*/ 112025 w 910544"/>
              <a:gd name="connsiteY1" fmla="*/ 827314 h 1527745"/>
              <a:gd name="connsiteX2" fmla="*/ 910311 w 910544"/>
              <a:gd name="connsiteY2" fmla="*/ 1509486 h 1527745"/>
              <a:gd name="connsiteX3" fmla="*/ 24939 w 910544"/>
              <a:gd name="connsiteY3" fmla="*/ 72571 h 1527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544" h="1527745">
                <a:moveTo>
                  <a:pt x="24939" y="0"/>
                </a:moveTo>
                <a:cubicBezTo>
                  <a:pt x="-5299" y="287866"/>
                  <a:pt x="-35537" y="575733"/>
                  <a:pt x="112025" y="827314"/>
                </a:cubicBezTo>
                <a:cubicBezTo>
                  <a:pt x="259587" y="1078895"/>
                  <a:pt x="924825" y="1635276"/>
                  <a:pt x="910311" y="1509486"/>
                </a:cubicBezTo>
                <a:cubicBezTo>
                  <a:pt x="895797" y="1383696"/>
                  <a:pt x="460368" y="728133"/>
                  <a:pt x="24939" y="72571"/>
                </a:cubicBez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3" name="TextBox 194"/>
          <p:cNvSpPr txBox="1"/>
          <p:nvPr/>
        </p:nvSpPr>
        <p:spPr>
          <a:xfrm>
            <a:off x="4848967" y="3777740"/>
            <a:ext cx="2246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rgbClr val="0070C0"/>
                </a:solidFill>
                <a:latin typeface="Times New Roman" pitchFamily="18" charset="0"/>
                <a:cs typeface="Times New Roman" pitchFamily="18" charset="0"/>
              </a:rPr>
              <a:t>weight vector d</a:t>
            </a:r>
            <a:endParaRPr lang="zh-CN" altLang="en-US" sz="2400" b="1" dirty="0">
              <a:solidFill>
                <a:srgbClr val="0070C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4" name="任意多边形 123"/>
          <p:cNvSpPr/>
          <p:nvPr/>
        </p:nvSpPr>
        <p:spPr>
          <a:xfrm>
            <a:off x="2466140" y="4530185"/>
            <a:ext cx="1012020" cy="1191883"/>
          </a:xfrm>
          <a:custGeom>
            <a:avLst/>
            <a:gdLst>
              <a:gd name="connsiteX0" fmla="*/ 133105 w 1012020"/>
              <a:gd name="connsiteY0" fmla="*/ 538180 h 1191883"/>
              <a:gd name="connsiteX1" fmla="*/ 75048 w 1012020"/>
              <a:gd name="connsiteY1" fmla="*/ 1191322 h 1191883"/>
              <a:gd name="connsiteX2" fmla="*/ 887848 w 1012020"/>
              <a:gd name="connsiteY2" fmla="*/ 639780 h 1191883"/>
              <a:gd name="connsiteX3" fmla="*/ 931391 w 1012020"/>
              <a:gd name="connsiteY3" fmla="*/ 1151 h 1191883"/>
              <a:gd name="connsiteX4" fmla="*/ 133105 w 1012020"/>
              <a:gd name="connsiteY4" fmla="*/ 538180 h 1191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2020" h="1191883">
                <a:moveTo>
                  <a:pt x="133105" y="538180"/>
                </a:moveTo>
                <a:cubicBezTo>
                  <a:pt x="-9619" y="736542"/>
                  <a:pt x="-50742" y="1174389"/>
                  <a:pt x="75048" y="1191322"/>
                </a:cubicBezTo>
                <a:cubicBezTo>
                  <a:pt x="200838" y="1208255"/>
                  <a:pt x="745124" y="838142"/>
                  <a:pt x="887848" y="639780"/>
                </a:cubicBezTo>
                <a:cubicBezTo>
                  <a:pt x="1030572" y="441418"/>
                  <a:pt x="1057181" y="25341"/>
                  <a:pt x="931391" y="1151"/>
                </a:cubicBezTo>
                <a:cubicBezTo>
                  <a:pt x="805601" y="-23039"/>
                  <a:pt x="275829" y="339818"/>
                  <a:pt x="133105" y="538180"/>
                </a:cubicBezTo>
                <a:close/>
              </a:path>
            </a:pathLst>
          </a:custGeom>
          <a:noFill/>
          <a:ln w="38100">
            <a:solidFill>
              <a:srgbClr val="00C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25" name="直接箭头连接符 124"/>
          <p:cNvCxnSpPr/>
          <p:nvPr/>
        </p:nvCxnSpPr>
        <p:spPr>
          <a:xfrm>
            <a:off x="3498217" y="4659521"/>
            <a:ext cx="1147549" cy="0"/>
          </a:xfrm>
          <a:prstGeom prst="straightConnector1">
            <a:avLst/>
          </a:prstGeom>
          <a:ln w="38100">
            <a:solidFill>
              <a:srgbClr val="00CC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97"/>
          <p:cNvSpPr txBox="1"/>
          <p:nvPr/>
        </p:nvSpPr>
        <p:spPr>
          <a:xfrm>
            <a:off x="4870735" y="4409096"/>
            <a:ext cx="24400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rgbClr val="00CC00"/>
                </a:solidFill>
                <a:latin typeface="Times New Roman" pitchFamily="18" charset="0"/>
                <a:cs typeface="Times New Roman" pitchFamily="18" charset="0"/>
              </a:rPr>
              <a:t>weight matrix L</a:t>
            </a:r>
            <a:r>
              <a:rPr lang="en-US" altLang="zh-CN" sz="2400" b="1" baseline="-25000" dirty="0">
                <a:solidFill>
                  <a:srgbClr val="00CC00"/>
                </a:solidFill>
                <a:latin typeface="Times New Roman" pitchFamily="18" charset="0"/>
                <a:cs typeface="Times New Roman" pitchFamily="18" charset="0"/>
              </a:rPr>
              <a:t>B</a:t>
            </a:r>
            <a:endParaRPr lang="zh-CN" altLang="en-US" sz="2400" b="1" dirty="0">
              <a:solidFill>
                <a:srgbClr val="00CC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7" name="任意多边形 126"/>
          <p:cNvSpPr/>
          <p:nvPr/>
        </p:nvSpPr>
        <p:spPr>
          <a:xfrm>
            <a:off x="2443460" y="5019615"/>
            <a:ext cx="1118209" cy="1128817"/>
          </a:xfrm>
          <a:custGeom>
            <a:avLst/>
            <a:gdLst>
              <a:gd name="connsiteX0" fmla="*/ 97728 w 1118209"/>
              <a:gd name="connsiteY0" fmla="*/ 5207 h 1128817"/>
              <a:gd name="connsiteX1" fmla="*/ 126757 w 1118209"/>
              <a:gd name="connsiteY1" fmla="*/ 730921 h 1128817"/>
              <a:gd name="connsiteX2" fmla="*/ 1026643 w 1118209"/>
              <a:gd name="connsiteY2" fmla="*/ 1122807 h 1128817"/>
              <a:gd name="connsiteX3" fmla="*/ 983100 w 1118209"/>
              <a:gd name="connsiteY3" fmla="*/ 440635 h 1128817"/>
              <a:gd name="connsiteX4" fmla="*/ 97728 w 1118209"/>
              <a:gd name="connsiteY4" fmla="*/ 5207 h 1128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8209" h="1128817">
                <a:moveTo>
                  <a:pt x="97728" y="5207"/>
                </a:moveTo>
                <a:cubicBezTo>
                  <a:pt x="-44996" y="53588"/>
                  <a:pt x="-28062" y="544654"/>
                  <a:pt x="126757" y="730921"/>
                </a:cubicBezTo>
                <a:cubicBezTo>
                  <a:pt x="281576" y="917188"/>
                  <a:pt x="883919" y="1171188"/>
                  <a:pt x="1026643" y="1122807"/>
                </a:cubicBezTo>
                <a:cubicBezTo>
                  <a:pt x="1169367" y="1074426"/>
                  <a:pt x="1137919" y="624483"/>
                  <a:pt x="983100" y="440635"/>
                </a:cubicBezTo>
                <a:cubicBezTo>
                  <a:pt x="828281" y="256787"/>
                  <a:pt x="240452" y="-43174"/>
                  <a:pt x="97728" y="5207"/>
                </a:cubicBezTo>
                <a:close/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28" name="直接箭头连接符 127"/>
          <p:cNvCxnSpPr/>
          <p:nvPr/>
        </p:nvCxnSpPr>
        <p:spPr>
          <a:xfrm>
            <a:off x="3534499" y="5581157"/>
            <a:ext cx="1147549" cy="0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200"/>
          <p:cNvSpPr txBox="1"/>
          <p:nvPr/>
        </p:nvSpPr>
        <p:spPr>
          <a:xfrm>
            <a:off x="4834453" y="5330738"/>
            <a:ext cx="2536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weight matrix </a:t>
            </a:r>
            <a:r>
              <a:rPr lang="en-US" altLang="zh-CN" sz="2400" b="1" dirty="0" err="1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L</a:t>
            </a:r>
            <a:r>
              <a:rPr lang="en-US" altLang="zh-CN" sz="2400" b="1" baseline="30000" dirty="0" err="1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y</a:t>
            </a:r>
            <a:r>
              <a:rPr lang="en-US" altLang="zh-CN" sz="2400" b="1" baseline="-25000" dirty="0" err="1">
                <a:solidFill>
                  <a:srgbClr val="FFC000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endParaRPr lang="zh-CN" altLang="en-US" sz="2400" b="1" dirty="0">
              <a:solidFill>
                <a:srgbClr val="FFC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0" name="任意多边形 129"/>
          <p:cNvSpPr/>
          <p:nvPr/>
        </p:nvSpPr>
        <p:spPr>
          <a:xfrm>
            <a:off x="2454780" y="5006570"/>
            <a:ext cx="971785" cy="1541523"/>
          </a:xfrm>
          <a:custGeom>
            <a:avLst/>
            <a:gdLst>
              <a:gd name="connsiteX0" fmla="*/ 100923 w 971785"/>
              <a:gd name="connsiteY0" fmla="*/ 18252 h 1541523"/>
              <a:gd name="connsiteX1" fmla="*/ 115437 w 971785"/>
              <a:gd name="connsiteY1" fmla="*/ 743966 h 1541523"/>
              <a:gd name="connsiteX2" fmla="*/ 971780 w 971785"/>
              <a:gd name="connsiteY2" fmla="*/ 1527737 h 1541523"/>
              <a:gd name="connsiteX3" fmla="*/ 100923 w 971785"/>
              <a:gd name="connsiteY3" fmla="*/ 18252 h 1541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1785" h="1541523">
                <a:moveTo>
                  <a:pt x="100923" y="18252"/>
                </a:moveTo>
                <a:cubicBezTo>
                  <a:pt x="-41801" y="-112377"/>
                  <a:pt x="-29706" y="492385"/>
                  <a:pt x="115437" y="743966"/>
                </a:cubicBezTo>
                <a:cubicBezTo>
                  <a:pt x="260580" y="995547"/>
                  <a:pt x="969361" y="1643851"/>
                  <a:pt x="971780" y="1527737"/>
                </a:cubicBezTo>
                <a:cubicBezTo>
                  <a:pt x="974199" y="1411623"/>
                  <a:pt x="243647" y="148881"/>
                  <a:pt x="100923" y="18252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131" name="直接箭头连接符 130"/>
          <p:cNvCxnSpPr/>
          <p:nvPr/>
        </p:nvCxnSpPr>
        <p:spPr>
          <a:xfrm>
            <a:off x="3483703" y="6546341"/>
            <a:ext cx="1147549" cy="0"/>
          </a:xfrm>
          <a:prstGeom prst="straightConnector1">
            <a:avLst/>
          </a:prstGeom>
          <a:ln w="38100"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TextBox 204"/>
          <p:cNvSpPr txBox="1"/>
          <p:nvPr/>
        </p:nvSpPr>
        <p:spPr>
          <a:xfrm>
            <a:off x="4841713" y="6266894"/>
            <a:ext cx="2160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weight vector e</a:t>
            </a:r>
            <a:endParaRPr lang="zh-CN" altLang="en-US" sz="2400" b="1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3" name="文本框 1"/>
          <p:cNvSpPr txBox="1"/>
          <p:nvPr/>
        </p:nvSpPr>
        <p:spPr>
          <a:xfrm>
            <a:off x="267417" y="-87498"/>
            <a:ext cx="8793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Cross-Domain Visual Matching via Generalized Similarity Measure and Feature Learning</a:t>
            </a:r>
          </a:p>
        </p:txBody>
      </p:sp>
    </p:spTree>
    <p:extLst>
      <p:ext uri="{BB962C8B-B14F-4D97-AF65-F5344CB8AC3E}">
        <p14:creationId xmlns:p14="http://schemas.microsoft.com/office/powerpoint/2010/main" val="404952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4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9" y="112143"/>
            <a:ext cx="36144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437964" y="1586272"/>
            <a:ext cx="647700" cy="647700"/>
          </a:xfrm>
          <a:prstGeom prst="ellipse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1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93824" y="1592916"/>
            <a:ext cx="5798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O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verview 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of </a:t>
            </a:r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37964" y="2566594"/>
            <a:ext cx="647700" cy="64770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2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16010" y="3546916"/>
            <a:ext cx="647700" cy="64770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3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37964" y="4527238"/>
            <a:ext cx="647700" cy="647700"/>
          </a:xfrm>
          <a:prstGeom prst="ellipse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 anchorCtr="1"/>
          <a:lstStyle/>
          <a:p>
            <a:pPr algn="ctr">
              <a:defRPr/>
            </a:pPr>
            <a:r>
              <a:rPr lang="en-US" altLang="zh-CN" sz="4400" b="1" i="1" dirty="0">
                <a:solidFill>
                  <a:prstClr val="white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rPr>
              <a:t>4</a:t>
            </a:r>
            <a:endParaRPr lang="zh-CN" altLang="en-US" sz="4400" b="1" i="1" dirty="0">
              <a:solidFill>
                <a:prstClr val="white"/>
              </a:solidFill>
              <a:latin typeface="Times New Roman" pitchFamily="18" charset="0"/>
              <a:ea typeface="黑体" pitchFamily="49" charset="-122"/>
              <a:cs typeface="Times New Roman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88160" y="2592813"/>
            <a:ext cx="74706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Why does Deep Learning Work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488158" y="3578378"/>
            <a:ext cx="8604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488159" y="4574272"/>
            <a:ext cx="52482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Future of Work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2110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631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marL="0" lvl="1" indent="0">
              <a:lnSpc>
                <a:spcPct val="120000"/>
              </a:lnSpc>
            </a:pP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Architecture</a:t>
            </a:r>
            <a:endParaRPr lang="zh-CN" alt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右大括号 132"/>
          <p:cNvSpPr/>
          <p:nvPr/>
        </p:nvSpPr>
        <p:spPr>
          <a:xfrm rot="5400000">
            <a:off x="1403260" y="4195450"/>
            <a:ext cx="646748" cy="3304464"/>
          </a:xfrm>
          <a:prstGeom prst="rightBrac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4" name="右大括号 133"/>
          <p:cNvSpPr/>
          <p:nvPr/>
        </p:nvSpPr>
        <p:spPr>
          <a:xfrm rot="5400000">
            <a:off x="5053687" y="3925687"/>
            <a:ext cx="646749" cy="3874472"/>
          </a:xfrm>
          <a:prstGeom prst="rightBrac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5" name="右大括号 134"/>
          <p:cNvSpPr/>
          <p:nvPr/>
        </p:nvSpPr>
        <p:spPr>
          <a:xfrm rot="5400000">
            <a:off x="7957473" y="5015914"/>
            <a:ext cx="618649" cy="1722120"/>
          </a:xfrm>
          <a:prstGeom prst="rightBrace">
            <a:avLst/>
          </a:prstGeom>
          <a:ln w="127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6" name="TextBox 7"/>
          <p:cNvSpPr txBox="1"/>
          <p:nvPr/>
        </p:nvSpPr>
        <p:spPr>
          <a:xfrm>
            <a:off x="-16142" y="6166592"/>
            <a:ext cx="31069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Domain-specific alignment</a:t>
            </a:r>
            <a:endParaRPr lang="zh-CN" altLang="en-US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7" name="TextBox 22"/>
          <p:cNvSpPr txBox="1"/>
          <p:nvPr/>
        </p:nvSpPr>
        <p:spPr>
          <a:xfrm>
            <a:off x="3943688" y="6160772"/>
            <a:ext cx="27803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Shared feature learning</a:t>
            </a:r>
            <a:endParaRPr lang="zh-CN" altLang="en-US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8" name="TextBox 23"/>
          <p:cNvSpPr txBox="1"/>
          <p:nvPr/>
        </p:nvSpPr>
        <p:spPr>
          <a:xfrm>
            <a:off x="7576891" y="6171811"/>
            <a:ext cx="13037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projection</a:t>
            </a:r>
            <a:endParaRPr lang="zh-CN" altLang="en-US" sz="2000" b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8" y="1628780"/>
            <a:ext cx="9145804" cy="3876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文本框 1"/>
          <p:cNvSpPr txBox="1"/>
          <p:nvPr/>
        </p:nvSpPr>
        <p:spPr>
          <a:xfrm>
            <a:off x="267417" y="-87498"/>
            <a:ext cx="8793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Cross-Domain Visual Matching via Generalized Similarity Measure and Feature Learning</a:t>
            </a:r>
          </a:p>
        </p:txBody>
      </p:sp>
    </p:spTree>
    <p:extLst>
      <p:ext uri="{BB962C8B-B14F-4D97-AF65-F5344CB8AC3E}">
        <p14:creationId xmlns:p14="http://schemas.microsoft.com/office/powerpoint/2010/main" val="15841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686" y="2076226"/>
            <a:ext cx="6685931" cy="41198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文本框 20"/>
          <p:cNvSpPr txBox="1"/>
          <p:nvPr/>
        </p:nvSpPr>
        <p:spPr>
          <a:xfrm>
            <a:off x="361383" y="2344056"/>
            <a:ext cx="1220206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CVPR 14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CVPR 12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CVPR 13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CVPR 10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ICML 07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ICCV 09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NIPS 05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ICML 10</a:t>
            </a:r>
          </a:p>
          <a:p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637754" y="2665450"/>
            <a:ext cx="641639" cy="8284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1637754" y="3069693"/>
            <a:ext cx="641639" cy="1023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1637753" y="3539938"/>
            <a:ext cx="641640" cy="1023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1640318" y="4014861"/>
            <a:ext cx="641640" cy="10235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>
            <a:off x="1637753" y="4467289"/>
            <a:ext cx="641640" cy="5117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1611163" y="4908853"/>
            <a:ext cx="668230" cy="14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1606875" y="5343464"/>
            <a:ext cx="672518" cy="370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1637753" y="5785028"/>
            <a:ext cx="641640" cy="6424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流程图: 可选过程 20"/>
          <p:cNvSpPr/>
          <p:nvPr/>
        </p:nvSpPr>
        <p:spPr>
          <a:xfrm>
            <a:off x="2567009" y="5556552"/>
            <a:ext cx="5095721" cy="482886"/>
          </a:xfrm>
          <a:prstGeom prst="flowChartAlternateProcess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279393" y="1643712"/>
            <a:ext cx="59939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Person re-identification</a:t>
            </a:r>
          </a:p>
        </p:txBody>
      </p:sp>
      <p:sp>
        <p:nvSpPr>
          <p:cNvPr id="23" name="文本框 1"/>
          <p:cNvSpPr txBox="1"/>
          <p:nvPr/>
        </p:nvSpPr>
        <p:spPr>
          <a:xfrm>
            <a:off x="267417" y="-87498"/>
            <a:ext cx="879345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Cross-Domain Visual Matching via Generalized Similarity Measure and Feature Learning</a:t>
            </a:r>
          </a:p>
        </p:txBody>
      </p:sp>
    </p:spTree>
    <p:extLst>
      <p:ext uri="{BB962C8B-B14F-4D97-AF65-F5344CB8AC3E}">
        <p14:creationId xmlns:p14="http://schemas.microsoft.com/office/powerpoint/2010/main" val="421990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42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7687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51414" y="2539839"/>
            <a:ext cx="84379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Deep Structured Model with Radius-Margin Bound for 3D Human Activity Recognition</a:t>
            </a:r>
            <a:endParaRPr lang="en-US" altLang="zh-CN" sz="4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9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43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-113482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Deep Structured Model with Radius-Margin Bound for 3D Human Activity Recognition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Difficulties of complex human activity recognition</a:t>
            </a:r>
          </a:p>
          <a:p>
            <a:pPr marL="685800" lvl="2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Representing complex human appearance and motion</a:t>
            </a:r>
          </a:p>
          <a:p>
            <a:pPr marL="685800" lvl="2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Avoiding the noise of self-occlusion of the body parts</a:t>
            </a:r>
          </a:p>
          <a:p>
            <a:pPr marL="685800" lvl="2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85800" lvl="2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/>
            <a:endParaRPr lang="en-US" altLang="zh-CN" dirty="0"/>
          </a:p>
          <a:p>
            <a:endParaRPr lang="zh-CN" altLang="en-US" dirty="0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93" y="2858950"/>
            <a:ext cx="8784207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"/>
          <p:cNvSpPr/>
          <p:nvPr/>
        </p:nvSpPr>
        <p:spPr>
          <a:xfrm>
            <a:off x="2133600" y="6175019"/>
            <a:ext cx="53103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Activity examples: Each row denotes the same activity in </a:t>
            </a:r>
            <a:r>
              <a:rPr lang="en-US" altLang="zh-CN" dirty="0"/>
              <a:t>diverse poses/views of individuals.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436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44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Difficulties of complex human activity recognition</a:t>
            </a:r>
          </a:p>
          <a:p>
            <a:pPr marL="685800" lvl="2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Capturing large temporal variations of human activities</a:t>
            </a:r>
          </a:p>
          <a:p>
            <a:pPr marL="685800" lvl="2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Decomposing a human activity into sub-activities/actions </a:t>
            </a:r>
          </a:p>
          <a:p>
            <a:pPr marL="685800" lvl="2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/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2185" y="2861399"/>
            <a:ext cx="5368877" cy="3551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5"/>
          <p:cNvSpPr/>
          <p:nvPr/>
        </p:nvSpPr>
        <p:spPr>
          <a:xfrm>
            <a:off x="2300048" y="6412468"/>
            <a:ext cx="4253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Activity = Temporal compositions of actions</a:t>
            </a:r>
          </a:p>
        </p:txBody>
      </p:sp>
      <p:sp>
        <p:nvSpPr>
          <p:cNvPr id="12" name="矩形 11"/>
          <p:cNvSpPr/>
          <p:nvPr/>
        </p:nvSpPr>
        <p:spPr>
          <a:xfrm>
            <a:off x="7247681" y="3995910"/>
            <a:ext cx="1063112" cy="923330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Variant 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temporal </a:t>
            </a:r>
          </a:p>
          <a:p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lengths</a:t>
            </a:r>
          </a:p>
        </p:txBody>
      </p:sp>
      <p:sp>
        <p:nvSpPr>
          <p:cNvPr id="13" name="文本框 1"/>
          <p:cNvSpPr txBox="1"/>
          <p:nvPr/>
        </p:nvSpPr>
        <p:spPr>
          <a:xfrm>
            <a:off x="267418" y="-113482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Deep Structured Model with Radius-Margin Bound for 3D Human Activity Recognition</a:t>
            </a:r>
          </a:p>
        </p:txBody>
      </p:sp>
    </p:spTree>
    <p:extLst>
      <p:ext uri="{BB962C8B-B14F-4D97-AF65-F5344CB8AC3E}">
        <p14:creationId xmlns:p14="http://schemas.microsoft.com/office/powerpoint/2010/main" val="4207141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45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zh-CN" alt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08724" y="1513100"/>
            <a:ext cx="75662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Architecture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Act directly on grayscale-depth data rather than hand-craft features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Appearance features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features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675" y="2791425"/>
            <a:ext cx="4191000" cy="3072694"/>
          </a:xfrm>
          <a:prstGeom prst="rect">
            <a:avLst/>
          </a:prstGeom>
        </p:spPr>
      </p:pic>
      <p:sp>
        <p:nvSpPr>
          <p:cNvPr id="15" name="Rectangle 6"/>
          <p:cNvSpPr/>
          <p:nvPr/>
        </p:nvSpPr>
        <p:spPr>
          <a:xfrm>
            <a:off x="4428275" y="5765833"/>
            <a:ext cx="4495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3D Convolution across temporal and spatial domains among 3 adjacent frames</a:t>
            </a:r>
          </a:p>
        </p:txBody>
      </p:sp>
      <p:pic>
        <p:nvPicPr>
          <p:cNvPr id="16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75" y="4089801"/>
            <a:ext cx="4191000" cy="1949302"/>
          </a:xfrm>
          <a:prstGeom prst="rect">
            <a:avLst/>
          </a:prstGeom>
        </p:spPr>
      </p:pic>
      <p:sp>
        <p:nvSpPr>
          <p:cNvPr id="12" name="文本框 1"/>
          <p:cNvSpPr txBox="1"/>
          <p:nvPr/>
        </p:nvSpPr>
        <p:spPr>
          <a:xfrm>
            <a:off x="267418" y="-113482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Deep Structured Model with Radius-Margin Bound for 3D Human Activity Recognition</a:t>
            </a:r>
          </a:p>
        </p:txBody>
      </p:sp>
    </p:spTree>
    <p:extLst>
      <p:ext uri="{BB962C8B-B14F-4D97-AF65-F5344CB8AC3E}">
        <p14:creationId xmlns:p14="http://schemas.microsoft.com/office/powerpoint/2010/main" val="282641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46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zh-CN" alt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08725" y="151310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model with SVM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Pros: Better generalization performance on small data.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Cons: The margin can be increased by simply </a:t>
            </a:r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expanding</a:t>
            </a: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feature space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!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370" y="3295886"/>
            <a:ext cx="8683034" cy="2802709"/>
          </a:xfrm>
          <a:prstGeom prst="rect">
            <a:avLst/>
          </a:prstGeom>
        </p:spPr>
      </p:pic>
      <p:sp>
        <p:nvSpPr>
          <p:cNvPr id="8" name="文本框 1"/>
          <p:cNvSpPr txBox="1"/>
          <p:nvPr/>
        </p:nvSpPr>
        <p:spPr>
          <a:xfrm>
            <a:off x="267418" y="-113482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Deep Structured Model with Radius-Margin Bound for 3D Human Activity Recognition</a:t>
            </a:r>
          </a:p>
        </p:txBody>
      </p:sp>
    </p:spTree>
    <p:extLst>
      <p:ext uri="{BB962C8B-B14F-4D97-AF65-F5344CB8AC3E}">
        <p14:creationId xmlns:p14="http://schemas.microsoft.com/office/powerpoint/2010/main" val="4068450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47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zh-CN" alt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08725" y="1513100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b="1" dirty="0"/>
              <a:t>Reconfigurable structure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Handle large temporal variations of activities via latent variables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48" y="3111661"/>
            <a:ext cx="7990503" cy="2502061"/>
          </a:xfrm>
          <a:prstGeom prst="rect">
            <a:avLst/>
          </a:prstGeom>
        </p:spPr>
      </p:pic>
      <p:sp>
        <p:nvSpPr>
          <p:cNvPr id="9" name="文本框 1"/>
          <p:cNvSpPr txBox="1"/>
          <p:nvPr/>
        </p:nvSpPr>
        <p:spPr>
          <a:xfrm>
            <a:off x="267418" y="-113482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Deep Structured Model with Radius-Margin Bound for 3D Human Activity Recognition</a:t>
            </a:r>
          </a:p>
        </p:txBody>
      </p:sp>
    </p:spTree>
    <p:extLst>
      <p:ext uri="{BB962C8B-B14F-4D97-AF65-F5344CB8AC3E}">
        <p14:creationId xmlns:p14="http://schemas.microsoft.com/office/powerpoint/2010/main" val="296996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48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6227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Model with Relaxed Radius-margin Bound</a:t>
            </a:r>
            <a:endParaRPr lang="zh-CN" alt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" y="3800455"/>
            <a:ext cx="8983980" cy="30575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1748" y="3310870"/>
            <a:ext cx="4887278" cy="57340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0775" y="1453495"/>
            <a:ext cx="5229225" cy="1857375"/>
          </a:xfrm>
          <a:prstGeom prst="rect">
            <a:avLst/>
          </a:prstGeom>
        </p:spPr>
      </p:pic>
      <p:sp>
        <p:nvSpPr>
          <p:cNvPr id="13" name="文本框 1"/>
          <p:cNvSpPr txBox="1"/>
          <p:nvPr/>
        </p:nvSpPr>
        <p:spPr>
          <a:xfrm>
            <a:off x="267418" y="-113482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Deep Structured Model with Radius-Margin Bound for 3D Human Activity Recognition</a:t>
            </a:r>
          </a:p>
        </p:txBody>
      </p:sp>
    </p:spTree>
    <p:extLst>
      <p:ext uri="{BB962C8B-B14F-4D97-AF65-F5344CB8AC3E}">
        <p14:creationId xmlns:p14="http://schemas.microsoft.com/office/powerpoint/2010/main" val="119599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49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6227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Model with Relaxed Radius-margin Bound</a:t>
            </a:r>
            <a:endParaRPr lang="zh-CN" alt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0"/>
          <p:cNvSpPr/>
          <p:nvPr/>
        </p:nvSpPr>
        <p:spPr>
          <a:xfrm>
            <a:off x="687725" y="6276375"/>
            <a:ext cx="7848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Incorporating the latent variables to manipulate the activation of neurons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925" y="1425723"/>
            <a:ext cx="1613535" cy="406718"/>
          </a:xfrm>
          <a:prstGeom prst="rect">
            <a:avLst/>
          </a:prstGeom>
        </p:spPr>
      </p:pic>
      <p:pic>
        <p:nvPicPr>
          <p:cNvPr id="15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325" y="1859813"/>
            <a:ext cx="6617221" cy="4797562"/>
          </a:xfrm>
          <a:prstGeom prst="rect">
            <a:avLst/>
          </a:prstGeom>
        </p:spPr>
      </p:pic>
      <p:sp>
        <p:nvSpPr>
          <p:cNvPr id="9" name="文本框 1"/>
          <p:cNvSpPr txBox="1"/>
          <p:nvPr/>
        </p:nvSpPr>
        <p:spPr>
          <a:xfrm>
            <a:off x="267418" y="-113482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Deep Structured Model with Radius-Margin Bound for 3D Human Activity Recognition</a:t>
            </a:r>
          </a:p>
        </p:txBody>
      </p:sp>
    </p:spTree>
    <p:extLst>
      <p:ext uri="{BB962C8B-B14F-4D97-AF65-F5344CB8AC3E}">
        <p14:creationId xmlns:p14="http://schemas.microsoft.com/office/powerpoint/2010/main" val="8603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1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532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50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6227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Joint Component Learning</a:t>
            </a:r>
            <a:endParaRPr lang="zh-CN" altLang="en-US" sz="32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050" y="1448375"/>
            <a:ext cx="5463928" cy="5263017"/>
          </a:xfrm>
          <a:prstGeom prst="rect">
            <a:avLst/>
          </a:prstGeom>
        </p:spPr>
      </p:pic>
      <p:sp>
        <p:nvSpPr>
          <p:cNvPr id="8" name="文本框 1"/>
          <p:cNvSpPr txBox="1"/>
          <p:nvPr/>
        </p:nvSpPr>
        <p:spPr>
          <a:xfrm>
            <a:off x="267418" y="-113482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Deep Structured Model with Radius-Margin Bound for 3D Human Activity Recognition</a:t>
            </a:r>
          </a:p>
        </p:txBody>
      </p:sp>
    </p:spTree>
    <p:extLst>
      <p:ext uri="{BB962C8B-B14F-4D97-AF65-F5344CB8AC3E}">
        <p14:creationId xmlns:p14="http://schemas.microsoft.com/office/powerpoint/2010/main" val="253273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51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62277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8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340" y="1487710"/>
            <a:ext cx="6556549" cy="2163893"/>
          </a:xfrm>
          <a:prstGeom prst="rect">
            <a:avLst/>
          </a:prstGeom>
        </p:spPr>
      </p:pic>
      <p:pic>
        <p:nvPicPr>
          <p:cNvPr id="10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5125" y="3720656"/>
            <a:ext cx="3004117" cy="451056"/>
          </a:xfrm>
          <a:prstGeom prst="rect">
            <a:avLst/>
          </a:prstGeom>
        </p:spPr>
      </p:pic>
      <p:pic>
        <p:nvPicPr>
          <p:cNvPr id="12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037" y="4235999"/>
            <a:ext cx="3547135" cy="2396287"/>
          </a:xfrm>
          <a:prstGeom prst="rect">
            <a:avLst/>
          </a:prstGeom>
        </p:spPr>
      </p:pic>
      <p:pic>
        <p:nvPicPr>
          <p:cNvPr id="13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570" y="4271892"/>
            <a:ext cx="3510350" cy="2417307"/>
          </a:xfrm>
          <a:prstGeom prst="rect">
            <a:avLst/>
          </a:prstGeom>
        </p:spPr>
      </p:pic>
      <p:sp>
        <p:nvSpPr>
          <p:cNvPr id="14" name="文本框 1"/>
          <p:cNvSpPr txBox="1"/>
          <p:nvPr/>
        </p:nvSpPr>
        <p:spPr>
          <a:xfrm>
            <a:off x="267418" y="-113482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/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Deep Structured Model with Radius-Margin Bound for 3D Human Activity Recognition</a:t>
            </a:r>
          </a:p>
        </p:txBody>
      </p:sp>
    </p:spTree>
    <p:extLst>
      <p:ext uri="{BB962C8B-B14F-4D97-AF65-F5344CB8AC3E}">
        <p14:creationId xmlns:p14="http://schemas.microsoft.com/office/powerpoint/2010/main" val="495297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52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7687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28625" y="967775"/>
            <a:ext cx="84105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Art of  Network Architecture Design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6609" y="1706439"/>
            <a:ext cx="8440616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Fusion with Context or Prior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Related Works</a:t>
            </a: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Parsing with Contextualized Convolutional Neural Network</a:t>
            </a:r>
          </a:p>
          <a:p>
            <a:pPr algn="ctr"/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Progressively Diffused Networks</a:t>
            </a:r>
          </a:p>
          <a:p>
            <a:pPr marL="457200" indent="-457200">
              <a:buAutoNum type="arabicParenBoth"/>
            </a:pP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1964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53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7687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3384" y="2539839"/>
            <a:ext cx="79130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Parsing with Contextualized 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88381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54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-89732"/>
            <a:ext cx="8571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Parsing with Contextualized Convolutional Neural Network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57200" y="1600200"/>
            <a:ext cx="858981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Decompose a Human Photo into Semantic Fashion/Body Items</a:t>
            </a:r>
          </a:p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Pixel-level Semantic Labeling </a:t>
            </a:r>
          </a:p>
          <a:p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3237202"/>
            <a:ext cx="8269193" cy="3038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455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55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57199" y="1600201"/>
            <a:ext cx="8686801" cy="1371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zh-CN" sz="3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integrate a variety of context information into a unified network model for the parameters optimization</a:t>
            </a:r>
          </a:p>
          <a:p>
            <a:pPr marL="0" lvl="1"/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336023" y="4753507"/>
            <a:ext cx="8807977" cy="90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Super-pixel Context</a:t>
            </a:r>
          </a:p>
          <a:p>
            <a:pPr marL="0" lvl="1"/>
            <a:r>
              <a:rPr lang="en-US" altLang="zh-CN" sz="2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within-</a:t>
            </a:r>
            <a:r>
              <a:rPr lang="en-US" altLang="zh-CN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superpixel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consistency and cross-</a:t>
            </a:r>
            <a:r>
              <a:rPr lang="en-US" altLang="zh-CN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superpixel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appearance consistency</a:t>
            </a:r>
          </a:p>
          <a:p>
            <a:pPr marL="0" lvl="1"/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sz="2000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336023" y="3889427"/>
            <a:ext cx="8686801" cy="8640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Image-level Context</a:t>
            </a:r>
          </a:p>
          <a:p>
            <a:pPr marL="0" lvl="1"/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coherence between pixel-wise labelling and image label prediction</a:t>
            </a:r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336023" y="5607287"/>
            <a:ext cx="8686801" cy="9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 Edge Context</a:t>
            </a:r>
          </a:p>
          <a:p>
            <a:pPr marL="0" lvl="1"/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i</a:t>
            </a:r>
            <a:r>
              <a:rPr lang="en-US" altLang="zh-CN" sz="2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ntegrate the semantic edge into the Co-CNN</a:t>
            </a:r>
          </a:p>
          <a:p>
            <a:pPr marL="0" lvl="1"/>
            <a:endParaRPr lang="en-US" altLang="zh-CN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336023" y="3035647"/>
            <a:ext cx="8686801" cy="90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indent="-4572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Cross-layer Context </a:t>
            </a:r>
          </a:p>
          <a:p>
            <a:pPr marL="0" lvl="1"/>
            <a:r>
              <a:rPr lang="en-US" altLang="zh-CN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multi-level feature fusion</a:t>
            </a:r>
          </a:p>
        </p:txBody>
      </p:sp>
      <p:sp>
        <p:nvSpPr>
          <p:cNvPr id="15" name="文本框 1"/>
          <p:cNvSpPr txBox="1"/>
          <p:nvPr/>
        </p:nvSpPr>
        <p:spPr>
          <a:xfrm>
            <a:off x="267418" y="-89732"/>
            <a:ext cx="8571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Parsing with Contextualized 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84132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56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grpSp>
        <p:nvGrpSpPr>
          <p:cNvPr id="8" name="Group 109"/>
          <p:cNvGrpSpPr/>
          <p:nvPr/>
        </p:nvGrpSpPr>
        <p:grpSpPr>
          <a:xfrm>
            <a:off x="34132" y="2397671"/>
            <a:ext cx="3528392" cy="2139692"/>
            <a:chOff x="-19471" y="2636143"/>
            <a:chExt cx="3528392" cy="213969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471" y="2912368"/>
              <a:ext cx="1181100" cy="1857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10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9771801"/>
                </p:ext>
              </p:extLst>
            </p:nvPr>
          </p:nvGraphicFramePr>
          <p:xfrm>
            <a:off x="199604" y="2636143"/>
            <a:ext cx="742950" cy="276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0" name="Visio" r:id="rId6" imgW="742892" imgH="276251" progId="Visio.Drawing.15">
                    <p:embed/>
                  </p:oleObj>
                </mc:Choice>
                <mc:Fallback>
                  <p:oleObj name="Visio" r:id="rId6" imgW="742892" imgH="276251" progId="Visio.Drawing.15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9604" y="2636143"/>
                          <a:ext cx="742950" cy="276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689" y="2907025"/>
              <a:ext cx="535087" cy="1868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3" name="Picture 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55776" y="3036568"/>
              <a:ext cx="552450" cy="160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1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801" y="3217543"/>
              <a:ext cx="552450" cy="1247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" name="Picture 11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6471" y="3318495"/>
              <a:ext cx="552450" cy="9620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6" name="Straight Arrow Connector 10"/>
            <p:cNvCxnSpPr>
              <a:stCxn id="9" idx="3"/>
              <a:endCxn id="12" idx="1"/>
            </p:cNvCxnSpPr>
            <p:nvPr/>
          </p:nvCxnSpPr>
          <p:spPr>
            <a:xfrm>
              <a:off x="1161629" y="3841056"/>
              <a:ext cx="259060" cy="3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20"/>
            <p:cNvCxnSpPr/>
            <p:nvPr/>
          </p:nvCxnSpPr>
          <p:spPr>
            <a:xfrm>
              <a:off x="1780729" y="3846590"/>
              <a:ext cx="259060" cy="3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21"/>
            <p:cNvCxnSpPr/>
            <p:nvPr/>
          </p:nvCxnSpPr>
          <p:spPr>
            <a:xfrm>
              <a:off x="2256052" y="3850038"/>
              <a:ext cx="259060" cy="3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22"/>
            <p:cNvCxnSpPr/>
            <p:nvPr/>
          </p:nvCxnSpPr>
          <p:spPr>
            <a:xfrm>
              <a:off x="2788841" y="3841430"/>
              <a:ext cx="259060" cy="3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0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10837250"/>
                </p:ext>
              </p:extLst>
            </p:nvPr>
          </p:nvGraphicFramePr>
          <p:xfrm>
            <a:off x="1335807" y="2688335"/>
            <a:ext cx="704850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1" name="Visio" r:id="rId12" imgW="704844" imgH="314364" progId="Visio.Drawing.15">
                    <p:link updateAutomatic="1"/>
                  </p:oleObj>
                </mc:Choice>
                <mc:Fallback>
                  <p:oleObj name="Visio" r:id="rId12" imgW="704844" imgH="314364" progId="Visio.Drawing.15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3"/>
                        <a:stretch>
                          <a:fillRect/>
                        </a:stretch>
                      </p:blipFill>
                      <p:spPr>
                        <a:xfrm>
                          <a:off x="1335807" y="2688335"/>
                          <a:ext cx="704850" cy="314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93918192"/>
                </p:ext>
              </p:extLst>
            </p:nvPr>
          </p:nvGraphicFramePr>
          <p:xfrm>
            <a:off x="1924646" y="2840360"/>
            <a:ext cx="742950" cy="2762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2" name="Visio" r:id="rId15" imgW="742892" imgH="276251" progId="Visio.Drawing.15">
                    <p:embed/>
                  </p:oleObj>
                </mc:Choice>
                <mc:Fallback>
                  <p:oleObj name="Visio" r:id="rId15" imgW="742892" imgH="276251" progId="Visio.Drawing.15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4646" y="2840360"/>
                          <a:ext cx="742950" cy="2762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2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11140736"/>
                </p:ext>
              </p:extLst>
            </p:nvPr>
          </p:nvGraphicFramePr>
          <p:xfrm>
            <a:off x="2460779" y="3004170"/>
            <a:ext cx="552450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3" name="Visio" r:id="rId17" imgW="552379" imgH="314364" progId="Visio.Drawing.15">
                    <p:link updateAutomatic="1"/>
                  </p:oleObj>
                </mc:Choice>
                <mc:Fallback>
                  <p:oleObj name="Visio" r:id="rId17" imgW="552379" imgH="314364" progId="Visio.Drawing.15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2460779" y="3004170"/>
                          <a:ext cx="552450" cy="314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63780253"/>
                </p:ext>
              </p:extLst>
            </p:nvPr>
          </p:nvGraphicFramePr>
          <p:xfrm>
            <a:off x="2956471" y="3102099"/>
            <a:ext cx="552450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4" name="Visio" r:id="rId19" imgW="552379" imgH="314364" progId="Visio.Drawing.15">
                    <p:link updateAutomatic="1"/>
                  </p:oleObj>
                </mc:Choice>
                <mc:Fallback>
                  <p:oleObj name="Visio" r:id="rId19" imgW="552379" imgH="314364" progId="Visio.Drawing.15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0"/>
                        <a:stretch>
                          <a:fillRect/>
                        </a:stretch>
                      </p:blipFill>
                      <p:spPr>
                        <a:xfrm>
                          <a:off x="2956471" y="3102099"/>
                          <a:ext cx="552450" cy="314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24" name="Picture 1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524" y="2937147"/>
            <a:ext cx="5524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5" name="Straight Arrow Connector 27"/>
          <p:cNvCxnSpPr/>
          <p:nvPr/>
        </p:nvCxnSpPr>
        <p:spPr>
          <a:xfrm>
            <a:off x="3375472" y="3609626"/>
            <a:ext cx="259060" cy="37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68002658"/>
              </p:ext>
            </p:extLst>
          </p:nvPr>
        </p:nvGraphicFramePr>
        <p:xfrm>
          <a:off x="3586922" y="2719611"/>
          <a:ext cx="552450" cy="31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" name="Visio" r:id="rId17" imgW="552379" imgH="314364" progId="Visio.Drawing.15">
                  <p:link updateAutomatic="1"/>
                </p:oleObj>
              </mc:Choice>
              <mc:Fallback>
                <p:oleObj name="Visio" r:id="rId17" imgW="552379" imgH="314364" progId="Visio.Drawing.15">
                  <p:link updateAutomatic="1"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6922" y="2719611"/>
                        <a:ext cx="552450" cy="31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110"/>
          <p:cNvGrpSpPr/>
          <p:nvPr/>
        </p:nvGrpSpPr>
        <p:grpSpPr>
          <a:xfrm>
            <a:off x="2632993" y="2686472"/>
            <a:ext cx="2496666" cy="1638281"/>
            <a:chOff x="2572817" y="2930271"/>
            <a:chExt cx="2496666" cy="1638281"/>
          </a:xfrm>
        </p:grpSpPr>
        <p:pic>
          <p:nvPicPr>
            <p:cNvPr id="29" name="Picture 22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7033" y="3176761"/>
              <a:ext cx="552450" cy="1247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30" name="Straight Arrow Connector 32"/>
            <p:cNvCxnSpPr/>
            <p:nvPr/>
          </p:nvCxnSpPr>
          <p:spPr>
            <a:xfrm>
              <a:off x="4373017" y="3857682"/>
              <a:ext cx="216024" cy="74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31" name="Object 1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21811859"/>
                </p:ext>
              </p:extLst>
            </p:nvPr>
          </p:nvGraphicFramePr>
          <p:xfrm>
            <a:off x="4517033" y="2930271"/>
            <a:ext cx="552450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6" name="Visio" r:id="rId17" imgW="552379" imgH="314364" progId="Visio.Drawing.15">
                    <p:link updateAutomatic="1"/>
                  </p:oleObj>
                </mc:Choice>
                <mc:Fallback>
                  <p:oleObj name="Visio" r:id="rId17" imgW="552379" imgH="314364" progId="Visio.Drawing.15">
                    <p:link updateAutomatic="1"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7033" y="2930271"/>
                          <a:ext cx="552450" cy="314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2" name="Group 99"/>
            <p:cNvGrpSpPr/>
            <p:nvPr/>
          </p:nvGrpSpPr>
          <p:grpSpPr>
            <a:xfrm>
              <a:off x="2572817" y="4064497"/>
              <a:ext cx="1656184" cy="504055"/>
              <a:chOff x="2627784" y="3429001"/>
              <a:chExt cx="1656184" cy="504055"/>
            </a:xfrm>
          </p:grpSpPr>
          <p:cxnSp>
            <p:nvCxnSpPr>
              <p:cNvPr id="35" name="Straight Connector 41"/>
              <p:cNvCxnSpPr/>
              <p:nvPr/>
            </p:nvCxnSpPr>
            <p:spPr>
              <a:xfrm>
                <a:off x="2627784" y="3681028"/>
                <a:ext cx="0" cy="252028"/>
              </a:xfrm>
              <a:prstGeom prst="line">
                <a:avLst/>
              </a:prstGeom>
              <a:ln w="12700">
                <a:solidFill>
                  <a:schemeClr val="accent3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55"/>
              <p:cNvCxnSpPr/>
              <p:nvPr/>
            </p:nvCxnSpPr>
            <p:spPr>
              <a:xfrm flipH="1">
                <a:off x="2627784" y="3933056"/>
                <a:ext cx="1656184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46"/>
              <p:cNvCxnSpPr/>
              <p:nvPr/>
            </p:nvCxnSpPr>
            <p:spPr>
              <a:xfrm flipV="1">
                <a:off x="4283968" y="3429001"/>
                <a:ext cx="0" cy="504055"/>
              </a:xfrm>
              <a:prstGeom prst="straightConnector1">
                <a:avLst/>
              </a:prstGeom>
              <a:ln w="12700">
                <a:solidFill>
                  <a:schemeClr val="accent3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33" name="Object 1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9277640"/>
                </p:ext>
              </p:extLst>
            </p:nvPr>
          </p:nvGraphicFramePr>
          <p:xfrm>
            <a:off x="3864298" y="3434427"/>
            <a:ext cx="707702" cy="9306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7" name="Visio" r:id="rId21" imgW="695399" imgH="914439" progId="Visio.Drawing.15">
                    <p:link updateAutomatic="1"/>
                  </p:oleObj>
                </mc:Choice>
                <mc:Fallback>
                  <p:oleObj name="Visio" r:id="rId21" imgW="695399" imgH="914439" progId="Visio.Drawing.15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2"/>
                        <a:stretch>
                          <a:fillRect/>
                        </a:stretch>
                      </p:blipFill>
                      <p:spPr>
                        <a:xfrm>
                          <a:off x="3864298" y="3434427"/>
                          <a:ext cx="707702" cy="93067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4" name="Straight Arrow Connector 29"/>
            <p:cNvCxnSpPr/>
            <p:nvPr/>
          </p:nvCxnSpPr>
          <p:spPr>
            <a:xfrm>
              <a:off x="3851920" y="3850786"/>
              <a:ext cx="187052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Down Arrow 116"/>
          <p:cNvSpPr/>
          <p:nvPr/>
        </p:nvSpPr>
        <p:spPr>
          <a:xfrm>
            <a:off x="4164707" y="2119586"/>
            <a:ext cx="172864" cy="49487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39" name="Group 118"/>
          <p:cNvGrpSpPr/>
          <p:nvPr/>
        </p:nvGrpSpPr>
        <p:grpSpPr>
          <a:xfrm>
            <a:off x="2134796" y="2440887"/>
            <a:ext cx="4501331" cy="2053592"/>
            <a:chOff x="2092375" y="2722243"/>
            <a:chExt cx="4501331" cy="2053592"/>
          </a:xfrm>
        </p:grpSpPr>
        <p:pic>
          <p:nvPicPr>
            <p:cNvPr id="40" name="Picture 2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1089" y="2958827"/>
              <a:ext cx="552450" cy="160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41" name="Object 2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23172987"/>
                </p:ext>
              </p:extLst>
            </p:nvPr>
          </p:nvGraphicFramePr>
          <p:xfrm>
            <a:off x="5096535" y="2722243"/>
            <a:ext cx="552450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8" name="Visio" r:id="rId23" imgW="552379" imgH="314364" progId="Visio.Drawing.15">
                    <p:link updateAutomatic="1"/>
                  </p:oleObj>
                </mc:Choice>
                <mc:Fallback>
                  <p:oleObj name="Visio" r:id="rId23" imgW="552379" imgH="314364" progId="Visio.Drawing.15">
                    <p:link updateAutomatic="1"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24"/>
                        <a:stretch>
                          <a:fillRect/>
                        </a:stretch>
                      </p:blipFill>
                      <p:spPr>
                        <a:xfrm>
                          <a:off x="5096535" y="2722243"/>
                          <a:ext cx="552450" cy="3143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2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14300517"/>
                </p:ext>
              </p:extLst>
            </p:nvPr>
          </p:nvGraphicFramePr>
          <p:xfrm>
            <a:off x="5423081" y="3471884"/>
            <a:ext cx="672269" cy="8832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9" name="Visio" r:id="rId21" imgW="695399" imgH="914439" progId="Visio.Drawing.15">
                    <p:link updateAutomatic="1"/>
                  </p:oleObj>
                </mc:Choice>
                <mc:Fallback>
                  <p:oleObj name="Visio" r:id="rId21" imgW="695399" imgH="914439" progId="Visio.Drawing.15">
                    <p:link updateAutomatic="1"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23081" y="3471884"/>
                          <a:ext cx="672269" cy="8832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3" name="Group 100"/>
            <p:cNvGrpSpPr/>
            <p:nvPr/>
          </p:nvGrpSpPr>
          <p:grpSpPr>
            <a:xfrm>
              <a:off x="2092375" y="4051559"/>
              <a:ext cx="3648794" cy="724276"/>
              <a:chOff x="2147342" y="3416063"/>
              <a:chExt cx="3648794" cy="724276"/>
            </a:xfrm>
          </p:grpSpPr>
          <p:cxnSp>
            <p:nvCxnSpPr>
              <p:cNvPr id="49" name="Straight Connector 70"/>
              <p:cNvCxnSpPr/>
              <p:nvPr/>
            </p:nvCxnSpPr>
            <p:spPr>
              <a:xfrm>
                <a:off x="2147342" y="3888311"/>
                <a:ext cx="0" cy="252028"/>
              </a:xfrm>
              <a:prstGeom prst="line">
                <a:avLst/>
              </a:prstGeom>
              <a:ln w="12700">
                <a:solidFill>
                  <a:schemeClr val="accent3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71"/>
              <p:cNvCxnSpPr/>
              <p:nvPr/>
            </p:nvCxnSpPr>
            <p:spPr>
              <a:xfrm flipH="1">
                <a:off x="2147342" y="4137293"/>
                <a:ext cx="3648794" cy="3046"/>
              </a:xfrm>
              <a:prstGeom prst="line">
                <a:avLst/>
              </a:prstGeom>
              <a:ln w="12700">
                <a:solidFill>
                  <a:schemeClr val="accent3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72"/>
              <p:cNvCxnSpPr/>
              <p:nvPr/>
            </p:nvCxnSpPr>
            <p:spPr>
              <a:xfrm flipV="1">
                <a:off x="5796136" y="3416063"/>
                <a:ext cx="0" cy="724276"/>
              </a:xfrm>
              <a:prstGeom prst="straightConnector1">
                <a:avLst/>
              </a:prstGeom>
              <a:ln w="12700">
                <a:solidFill>
                  <a:schemeClr val="accent3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4" name="Picture 28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92862" y="2937103"/>
              <a:ext cx="552450" cy="1609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45" name="Object 6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66144355"/>
                </p:ext>
              </p:extLst>
            </p:nvPr>
          </p:nvGraphicFramePr>
          <p:xfrm>
            <a:off x="6041256" y="2742059"/>
            <a:ext cx="552450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60" name="Visio" r:id="rId23" imgW="552379" imgH="314364" progId="Visio.Drawing.15">
                    <p:link updateAutomatic="1"/>
                  </p:oleObj>
                </mc:Choice>
                <mc:Fallback>
                  <p:oleObj name="Visio" r:id="rId23" imgW="552379" imgH="314364" progId="Visio.Drawing.15">
                    <p:link updateAutomatic="1"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041256" y="2742059"/>
                          <a:ext cx="552450" cy="314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46" name="Straight Arrow Connector 39"/>
            <p:cNvCxnSpPr/>
            <p:nvPr/>
          </p:nvCxnSpPr>
          <p:spPr>
            <a:xfrm>
              <a:off x="4853459" y="3903558"/>
              <a:ext cx="216024" cy="3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2"/>
            <p:cNvCxnSpPr/>
            <p:nvPr/>
          </p:nvCxnSpPr>
          <p:spPr>
            <a:xfrm>
              <a:off x="5357515" y="3903558"/>
              <a:ext cx="216024" cy="3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77"/>
            <p:cNvCxnSpPr/>
            <p:nvPr/>
          </p:nvCxnSpPr>
          <p:spPr>
            <a:xfrm>
              <a:off x="5957193" y="3893600"/>
              <a:ext cx="108012" cy="10332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Down Arrow 137"/>
          <p:cNvSpPr/>
          <p:nvPr/>
        </p:nvSpPr>
        <p:spPr>
          <a:xfrm>
            <a:off x="5705723" y="2119586"/>
            <a:ext cx="172864" cy="49487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53" name="Group 121"/>
          <p:cNvGrpSpPr/>
          <p:nvPr/>
        </p:nvGrpSpPr>
        <p:grpSpPr>
          <a:xfrm>
            <a:off x="1567402" y="2182416"/>
            <a:ext cx="6586593" cy="2458498"/>
            <a:chOff x="1551614" y="2457425"/>
            <a:chExt cx="6586593" cy="2458498"/>
          </a:xfrm>
        </p:grpSpPr>
        <p:pic>
          <p:nvPicPr>
            <p:cNvPr id="54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14281" y="2771750"/>
              <a:ext cx="535087" cy="1868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55" name="Object 6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9009002"/>
                </p:ext>
              </p:extLst>
            </p:nvPr>
          </p:nvGraphicFramePr>
          <p:xfrm>
            <a:off x="6437300" y="2480320"/>
            <a:ext cx="704850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61" name="Visio" r:id="rId12" imgW="704844" imgH="314364" progId="Visio.Drawing.15">
                    <p:link updateAutomatic="1"/>
                  </p:oleObj>
                </mc:Choice>
                <mc:Fallback>
                  <p:oleObj name="Visio" r:id="rId12" imgW="704844" imgH="314364" progId="Visio.Drawing.15">
                    <p:link updateAutomatic="1"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437300" y="2480320"/>
                          <a:ext cx="704850" cy="314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56" name="Group 101"/>
            <p:cNvGrpSpPr/>
            <p:nvPr/>
          </p:nvGrpSpPr>
          <p:grpSpPr>
            <a:xfrm>
              <a:off x="1551614" y="4051559"/>
              <a:ext cx="5650665" cy="864364"/>
              <a:chOff x="1606581" y="3416063"/>
              <a:chExt cx="5650665" cy="864364"/>
            </a:xfrm>
          </p:grpSpPr>
          <p:cxnSp>
            <p:nvCxnSpPr>
              <p:cNvPr id="63" name="Straight Connector 92"/>
              <p:cNvCxnSpPr/>
              <p:nvPr/>
            </p:nvCxnSpPr>
            <p:spPr>
              <a:xfrm>
                <a:off x="1619672" y="4014325"/>
                <a:ext cx="0" cy="252028"/>
              </a:xfrm>
              <a:prstGeom prst="line">
                <a:avLst/>
              </a:prstGeom>
              <a:ln w="12700">
                <a:solidFill>
                  <a:schemeClr val="accent3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93"/>
              <p:cNvCxnSpPr/>
              <p:nvPr/>
            </p:nvCxnSpPr>
            <p:spPr>
              <a:xfrm flipH="1">
                <a:off x="1606581" y="4266353"/>
                <a:ext cx="5629715" cy="14074"/>
              </a:xfrm>
              <a:prstGeom prst="line">
                <a:avLst/>
              </a:prstGeom>
              <a:ln w="12700">
                <a:solidFill>
                  <a:schemeClr val="accent3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94"/>
              <p:cNvCxnSpPr/>
              <p:nvPr/>
            </p:nvCxnSpPr>
            <p:spPr>
              <a:xfrm flipV="1">
                <a:off x="7257246" y="3416063"/>
                <a:ext cx="0" cy="857327"/>
              </a:xfrm>
              <a:prstGeom prst="straightConnector1">
                <a:avLst/>
              </a:prstGeom>
              <a:ln w="12700">
                <a:solidFill>
                  <a:schemeClr val="accent3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7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9361" y="2699742"/>
              <a:ext cx="535087" cy="1868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aphicFrame>
          <p:nvGraphicFramePr>
            <p:cNvPr id="58" name="Object 6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02398713"/>
                </p:ext>
              </p:extLst>
            </p:nvPr>
          </p:nvGraphicFramePr>
          <p:xfrm>
            <a:off x="6833344" y="3465537"/>
            <a:ext cx="708025" cy="930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62" name="Visio" r:id="rId21" imgW="695399" imgH="914439" progId="Visio.Drawing.15">
                    <p:link updateAutomatic="1"/>
                  </p:oleObj>
                </mc:Choice>
                <mc:Fallback>
                  <p:oleObj name="Visio" r:id="rId21" imgW="695399" imgH="914439" progId="Visio.Drawing.15">
                    <p:link updateAutomatic="1"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833344" y="3465537"/>
                          <a:ext cx="708025" cy="930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9" name="Object 7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69737737"/>
                </p:ext>
              </p:extLst>
            </p:nvPr>
          </p:nvGraphicFramePr>
          <p:xfrm>
            <a:off x="7433357" y="2457425"/>
            <a:ext cx="704850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63" name="Visio" r:id="rId12" imgW="704844" imgH="314364" progId="Visio.Drawing.15">
                    <p:link updateAutomatic="1"/>
                  </p:oleObj>
                </mc:Choice>
                <mc:Fallback>
                  <p:oleObj name="Visio" r:id="rId12" imgW="704844" imgH="314364" progId="Visio.Drawing.15">
                    <p:link updateAutomatic="1"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433357" y="2457425"/>
                          <a:ext cx="704850" cy="314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60" name="Straight Arrow Connector 80"/>
            <p:cNvCxnSpPr/>
            <p:nvPr/>
          </p:nvCxnSpPr>
          <p:spPr>
            <a:xfrm>
              <a:off x="6329288" y="3848098"/>
              <a:ext cx="216024" cy="3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84"/>
            <p:cNvCxnSpPr/>
            <p:nvPr/>
          </p:nvCxnSpPr>
          <p:spPr>
            <a:xfrm>
              <a:off x="6781824" y="3848098"/>
              <a:ext cx="216024" cy="3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98"/>
            <p:cNvCxnSpPr/>
            <p:nvPr/>
          </p:nvCxnSpPr>
          <p:spPr>
            <a:xfrm>
              <a:off x="7380312" y="3857156"/>
              <a:ext cx="161057" cy="127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oup 125"/>
          <p:cNvGrpSpPr/>
          <p:nvPr/>
        </p:nvGrpSpPr>
        <p:grpSpPr>
          <a:xfrm>
            <a:off x="624682" y="2218953"/>
            <a:ext cx="8537425" cy="2987799"/>
            <a:chOff x="571079" y="2457425"/>
            <a:chExt cx="8537425" cy="2987799"/>
          </a:xfrm>
        </p:grpSpPr>
        <p:graphicFrame>
          <p:nvGraphicFramePr>
            <p:cNvPr id="67" name="Object 8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06748299"/>
                </p:ext>
              </p:extLst>
            </p:nvPr>
          </p:nvGraphicFramePr>
          <p:xfrm>
            <a:off x="7901409" y="3434829"/>
            <a:ext cx="708025" cy="930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64" name="Visio" r:id="rId21" imgW="695399" imgH="914439" progId="Visio.Drawing.15">
                    <p:link updateAutomatic="1"/>
                  </p:oleObj>
                </mc:Choice>
                <mc:Fallback>
                  <p:oleObj name="Visio" r:id="rId21" imgW="695399" imgH="914439" progId="Visio.Drawing.15">
                    <p:link updateAutomatic="1"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901409" y="3434829"/>
                          <a:ext cx="708025" cy="930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68" name="Group 102"/>
            <p:cNvGrpSpPr/>
            <p:nvPr/>
          </p:nvGrpSpPr>
          <p:grpSpPr>
            <a:xfrm>
              <a:off x="571079" y="4772789"/>
              <a:ext cx="2661617" cy="443837"/>
              <a:chOff x="626046" y="4137293"/>
              <a:chExt cx="2661617" cy="443837"/>
            </a:xfrm>
          </p:grpSpPr>
          <p:cxnSp>
            <p:nvCxnSpPr>
              <p:cNvPr id="77" name="Straight Connector 105"/>
              <p:cNvCxnSpPr/>
              <p:nvPr/>
            </p:nvCxnSpPr>
            <p:spPr>
              <a:xfrm>
                <a:off x="630278" y="4137293"/>
                <a:ext cx="0" cy="443835"/>
              </a:xfrm>
              <a:prstGeom prst="line">
                <a:avLst/>
              </a:prstGeom>
              <a:ln w="12700">
                <a:solidFill>
                  <a:schemeClr val="accent3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Arrow Connector 107"/>
              <p:cNvCxnSpPr/>
              <p:nvPr/>
            </p:nvCxnSpPr>
            <p:spPr>
              <a:xfrm flipV="1">
                <a:off x="626046" y="4581129"/>
                <a:ext cx="2661617" cy="1"/>
              </a:xfrm>
              <a:prstGeom prst="straightConnector1">
                <a:avLst/>
              </a:prstGeom>
              <a:ln w="12700">
                <a:solidFill>
                  <a:schemeClr val="accent3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104"/>
            <p:cNvGrpSpPr/>
            <p:nvPr/>
          </p:nvGrpSpPr>
          <p:grpSpPr>
            <a:xfrm>
              <a:off x="3232696" y="4059170"/>
              <a:ext cx="5028753" cy="1386054"/>
              <a:chOff x="3287663" y="3423674"/>
              <a:chExt cx="5028753" cy="1386054"/>
            </a:xfrm>
          </p:grpSpPr>
          <p:sp>
            <p:nvSpPr>
              <p:cNvPr id="74" name="Rectangle 89"/>
              <p:cNvSpPr/>
              <p:nvPr/>
            </p:nvSpPr>
            <p:spPr>
              <a:xfrm>
                <a:off x="3287663" y="4352528"/>
                <a:ext cx="2160240" cy="4572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2"/>
                    </a:solidFill>
                  </a:rPr>
                  <a:t>5*5 </a:t>
                </a:r>
                <a:r>
                  <a:rPr lang="en-US" altLang="zh-CN" dirty="0">
                    <a:solidFill>
                      <a:schemeClr val="tx2"/>
                    </a:solidFill>
                  </a:rPr>
                  <a:t>convolutions</a:t>
                </a:r>
                <a:endParaRPr lang="en-SG" dirty="0">
                  <a:solidFill>
                    <a:schemeClr val="tx2"/>
                  </a:solidFill>
                </a:endParaRPr>
              </a:p>
            </p:txBody>
          </p:sp>
          <p:cxnSp>
            <p:nvCxnSpPr>
              <p:cNvPr id="75" name="Straight Connector 112"/>
              <p:cNvCxnSpPr>
                <a:stCxn id="74" idx="3"/>
              </p:cNvCxnSpPr>
              <p:nvPr/>
            </p:nvCxnSpPr>
            <p:spPr>
              <a:xfrm>
                <a:off x="5447903" y="4581128"/>
                <a:ext cx="2868513" cy="0"/>
              </a:xfrm>
              <a:prstGeom prst="line">
                <a:avLst/>
              </a:prstGeom>
              <a:ln w="12700">
                <a:solidFill>
                  <a:schemeClr val="accent3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115"/>
              <p:cNvCxnSpPr/>
              <p:nvPr/>
            </p:nvCxnSpPr>
            <p:spPr>
              <a:xfrm flipV="1">
                <a:off x="8316416" y="3423674"/>
                <a:ext cx="0" cy="1157457"/>
              </a:xfrm>
              <a:prstGeom prst="straightConnector1">
                <a:avLst/>
              </a:prstGeom>
              <a:ln w="12700">
                <a:solidFill>
                  <a:schemeClr val="accent3"/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70" name="Picture 7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3417" y="2636912"/>
              <a:ext cx="535087" cy="18688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1" name="Straight Arrow Connector 123"/>
            <p:cNvCxnSpPr/>
            <p:nvPr/>
          </p:nvCxnSpPr>
          <p:spPr>
            <a:xfrm>
              <a:off x="8482446" y="3850786"/>
              <a:ext cx="141529" cy="764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72" name="Object 10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66323466"/>
                </p:ext>
              </p:extLst>
            </p:nvPr>
          </p:nvGraphicFramePr>
          <p:xfrm>
            <a:off x="8367552" y="2457425"/>
            <a:ext cx="704850" cy="3143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65" name="Visio" r:id="rId12" imgW="704844" imgH="314364" progId="Visio.Drawing.15">
                    <p:link updateAutomatic="1"/>
                  </p:oleObj>
                </mc:Choice>
                <mc:Fallback>
                  <p:oleObj name="Visio" r:id="rId12" imgW="704844" imgH="314364" progId="Visio.Drawing.15">
                    <p:link updateAutomatic="1"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67552" y="2457425"/>
                          <a:ext cx="704850" cy="3143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73" name="Straight Arrow Connector 103"/>
            <p:cNvCxnSpPr/>
            <p:nvPr/>
          </p:nvCxnSpPr>
          <p:spPr>
            <a:xfrm flipV="1">
              <a:off x="7757393" y="3848472"/>
              <a:ext cx="283059" cy="23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Down Arrow 143"/>
          <p:cNvSpPr/>
          <p:nvPr/>
        </p:nvSpPr>
        <p:spPr>
          <a:xfrm>
            <a:off x="7203680" y="2151001"/>
            <a:ext cx="172864" cy="49487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0" name="Down Arrow 144"/>
          <p:cNvSpPr/>
          <p:nvPr/>
        </p:nvSpPr>
        <p:spPr>
          <a:xfrm>
            <a:off x="8228620" y="2191594"/>
            <a:ext cx="172864" cy="494878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1" name="Line Callout 1 (Border and Accent Bar) 129"/>
          <p:cNvSpPr/>
          <p:nvPr/>
        </p:nvSpPr>
        <p:spPr>
          <a:xfrm>
            <a:off x="1567403" y="5350768"/>
            <a:ext cx="6968646" cy="504056"/>
          </a:xfrm>
          <a:prstGeom prst="accentBorderCallout1">
            <a:avLst>
              <a:gd name="adj1" fmla="val 16860"/>
              <a:gd name="adj2" fmla="val -1385"/>
              <a:gd name="adj3" fmla="val -69013"/>
              <a:gd name="adj4" fmla="val -14040"/>
            </a:avLst>
          </a:prstGeom>
          <a:solidFill>
            <a:srgbClr val="92D050">
              <a:alpha val="32000"/>
            </a:srgbClr>
          </a:solid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Hierarchically combine the low-level local details and high-level semantic information </a:t>
            </a:r>
            <a:endParaRPr lang="en-S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Content Placeholder 2"/>
          <p:cNvSpPr txBox="1">
            <a:spLocks/>
          </p:cNvSpPr>
          <p:nvPr/>
        </p:nvSpPr>
        <p:spPr>
          <a:xfrm>
            <a:off x="180000" y="1219200"/>
            <a:ext cx="8229600" cy="4937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Cross-layer Context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v"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feature map fusions</a:t>
            </a:r>
            <a:endParaRPr lang="en-SG" sz="2400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2" name="文本框 1"/>
          <p:cNvSpPr txBox="1"/>
          <p:nvPr/>
        </p:nvSpPr>
        <p:spPr>
          <a:xfrm>
            <a:off x="267418" y="-89732"/>
            <a:ext cx="8571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Parsing with Contextualized 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32703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52" grpId="0" animBg="1"/>
      <p:bldP spid="79" grpId="0" animBg="1"/>
      <p:bldP spid="80" grpId="0" animBg="1"/>
      <p:bldP spid="8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ontent Placeholder 2"/>
          <p:cNvSpPr txBox="1">
            <a:spLocks/>
          </p:cNvSpPr>
          <p:nvPr/>
        </p:nvSpPr>
        <p:spPr>
          <a:xfrm>
            <a:off x="180000" y="1219200"/>
            <a:ext cx="8229600" cy="4937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Image-level Context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v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Incorporate global image label prediction</a:t>
            </a:r>
            <a:endParaRPr lang="en-SG" sz="24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348880"/>
            <a:ext cx="8635379" cy="3646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4" name="文本框 7"/>
          <p:cNvSpPr txBox="1"/>
          <p:nvPr/>
        </p:nvSpPr>
        <p:spPr>
          <a:xfrm>
            <a:off x="444623" y="3212976"/>
            <a:ext cx="74300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1"/>
          <p:cNvSpPr txBox="1"/>
          <p:nvPr/>
        </p:nvSpPr>
        <p:spPr>
          <a:xfrm>
            <a:off x="267418" y="-89732"/>
            <a:ext cx="8571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Parsing with Contextualized 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20304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ontent Placeholder 2"/>
          <p:cNvSpPr txBox="1">
            <a:spLocks/>
          </p:cNvSpPr>
          <p:nvPr/>
        </p:nvSpPr>
        <p:spPr>
          <a:xfrm>
            <a:off x="180000" y="1219200"/>
            <a:ext cx="9216736" cy="4937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Local Super-pixel Context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v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Integrate within-super-pixel smoothing and cross-super-pixel 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neighbourhood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voting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75" y="2762369"/>
            <a:ext cx="8871403" cy="367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/>
          <p:cNvSpPr txBox="1"/>
          <p:nvPr/>
        </p:nvSpPr>
        <p:spPr>
          <a:xfrm>
            <a:off x="267418" y="-89732"/>
            <a:ext cx="8571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Parsing with Contextualized 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82230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ontent Placeholder 2"/>
          <p:cNvSpPr txBox="1">
            <a:spLocks/>
          </p:cNvSpPr>
          <p:nvPr/>
        </p:nvSpPr>
        <p:spPr>
          <a:xfrm>
            <a:off x="180000" y="1219200"/>
            <a:ext cx="9216736" cy="4937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Edge C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ontext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v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 the semantic edge into the Co-CNN</a:t>
            </a:r>
          </a:p>
          <a:p>
            <a:pPr fontAlgn="auto">
              <a:spcAft>
                <a:spcPts val="0"/>
              </a:spcAft>
              <a:buFont typeface="Wingdings" pitchFamily="2" charset="2"/>
              <a:buChar char="v"/>
            </a:pPr>
            <a:endParaRPr lang="en-SG" sz="2400" b="1" dirty="0">
              <a:solidFill>
                <a:schemeClr val="accent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74" y="2275816"/>
            <a:ext cx="8217186" cy="401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1"/>
          <p:cNvSpPr txBox="1"/>
          <p:nvPr/>
        </p:nvSpPr>
        <p:spPr>
          <a:xfrm>
            <a:off x="267418" y="-89732"/>
            <a:ext cx="8571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Parsing with Contextualized 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286481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6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79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Deep Learning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Machine Learning and AI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089" y="2188208"/>
            <a:ext cx="4091434" cy="414293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3658" y="987879"/>
            <a:ext cx="83252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kind of </a:t>
            </a: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learning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in turn a kind of </a:t>
            </a: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used for many but not all approaches to </a:t>
            </a:r>
            <a:r>
              <a:rPr lang="en-US" altLang="zh-CN" sz="24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Artificial Intelligence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27"/>
          <p:cNvSpPr txBox="1"/>
          <p:nvPr/>
        </p:nvSpPr>
        <p:spPr>
          <a:xfrm>
            <a:off x="267418" y="6474297"/>
            <a:ext cx="88765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figure is copied from Ian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Goodfellow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Yoshua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Aaron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Courville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Deep Learning, 2015</a:t>
            </a:r>
            <a:endParaRPr lang="zh-CN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74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239" y="1668863"/>
            <a:ext cx="7523321" cy="4210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线形标注 1(带强调线) 5"/>
          <p:cNvSpPr/>
          <p:nvPr/>
        </p:nvSpPr>
        <p:spPr>
          <a:xfrm>
            <a:off x="50505" y="1949671"/>
            <a:ext cx="1405260" cy="561261"/>
          </a:xfrm>
          <a:prstGeom prst="accentCallout1">
            <a:avLst>
              <a:gd name="adj1" fmla="val 48733"/>
              <a:gd name="adj2" fmla="val 105270"/>
              <a:gd name="adj3" fmla="val 49888"/>
              <a:gd name="adj4" fmla="val 111961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Comparative Methods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线形标注 1(带强调线) 6"/>
          <p:cNvSpPr/>
          <p:nvPr/>
        </p:nvSpPr>
        <p:spPr>
          <a:xfrm>
            <a:off x="40218" y="2939195"/>
            <a:ext cx="1415547" cy="567160"/>
          </a:xfrm>
          <a:prstGeom prst="accentCallout1">
            <a:avLst>
              <a:gd name="adj1" fmla="val 48733"/>
              <a:gd name="adj2" fmla="val 105270"/>
              <a:gd name="adj3" fmla="val 47243"/>
              <a:gd name="adj4" fmla="val 113062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Cross-layer </a:t>
            </a:r>
          </a:p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endParaRPr lang="zh-CN" altLang="en-US" sz="16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线形标注 1(带强调线) 7"/>
          <p:cNvSpPr/>
          <p:nvPr/>
        </p:nvSpPr>
        <p:spPr>
          <a:xfrm>
            <a:off x="35075" y="3966337"/>
            <a:ext cx="1420690" cy="489140"/>
          </a:xfrm>
          <a:prstGeom prst="accentCallout1">
            <a:avLst>
              <a:gd name="adj1" fmla="val 48733"/>
              <a:gd name="adj2" fmla="val 105270"/>
              <a:gd name="adj3" fmla="val 49888"/>
              <a:gd name="adj4" fmla="val 11140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Global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Image-level</a:t>
            </a:r>
            <a:r>
              <a:rPr lang="en-US" altLang="zh-CN" sz="1600" b="1" dirty="0">
                <a:solidFill>
                  <a:schemeClr val="tx1"/>
                </a:solidFill>
              </a:rPr>
              <a:t> Context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9" name="线形标注 1(带强调线) 8"/>
          <p:cNvSpPr/>
          <p:nvPr/>
        </p:nvSpPr>
        <p:spPr>
          <a:xfrm>
            <a:off x="40218" y="4548076"/>
            <a:ext cx="1415547" cy="520811"/>
          </a:xfrm>
          <a:prstGeom prst="accentCallout1">
            <a:avLst>
              <a:gd name="adj1" fmla="val 48733"/>
              <a:gd name="adj2" fmla="val 105270"/>
              <a:gd name="adj3" fmla="val 49889"/>
              <a:gd name="adj4" fmla="val 110858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 Super-pixel Context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10" name="线形标注 1(带强调线) 9"/>
          <p:cNvSpPr/>
          <p:nvPr/>
        </p:nvSpPr>
        <p:spPr>
          <a:xfrm>
            <a:off x="67613" y="5142654"/>
            <a:ext cx="1388152" cy="449995"/>
          </a:xfrm>
          <a:prstGeom prst="accentCallout1">
            <a:avLst>
              <a:gd name="adj1" fmla="val 48733"/>
              <a:gd name="adj2" fmla="val 105270"/>
              <a:gd name="adj3" fmla="val 47243"/>
              <a:gd name="adj4" fmla="val 11030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Semantic Edge Context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658779" y="2712803"/>
            <a:ext cx="7344000" cy="0"/>
          </a:xfrm>
          <a:prstGeom prst="line">
            <a:avLst/>
          </a:prstGeom>
          <a:ln w="158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658779" y="3954863"/>
            <a:ext cx="7344000" cy="0"/>
          </a:xfrm>
          <a:prstGeom prst="line">
            <a:avLst/>
          </a:prstGeom>
          <a:ln w="158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658779" y="4503503"/>
            <a:ext cx="7344000" cy="0"/>
          </a:xfrm>
          <a:prstGeom prst="line">
            <a:avLst/>
          </a:prstGeom>
          <a:ln w="158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658779" y="5090243"/>
            <a:ext cx="7344000" cy="0"/>
          </a:xfrm>
          <a:prstGeom prst="line">
            <a:avLst/>
          </a:prstGeom>
          <a:ln w="158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1658779" y="5631263"/>
            <a:ext cx="7344000" cy="0"/>
          </a:xfrm>
          <a:prstGeom prst="line">
            <a:avLst/>
          </a:prstGeom>
          <a:ln w="158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"/>
          <p:cNvSpPr txBox="1"/>
          <p:nvPr/>
        </p:nvSpPr>
        <p:spPr>
          <a:xfrm>
            <a:off x="267418" y="-89732"/>
            <a:ext cx="8571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Parsing with Contextualized Convolutional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62866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61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7687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3384" y="2539839"/>
            <a:ext cx="79130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Progressively Diffused Networks</a:t>
            </a:r>
          </a:p>
        </p:txBody>
      </p:sp>
    </p:spTree>
    <p:extLst>
      <p:ext uri="{BB962C8B-B14F-4D97-AF65-F5344CB8AC3E}">
        <p14:creationId xmlns:p14="http://schemas.microsoft.com/office/powerpoint/2010/main" val="335773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62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8429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Progressively Diffused Networks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: Scene Labelling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内容占位符 2"/>
          <p:cNvSpPr txBox="1">
            <a:spLocks/>
          </p:cNvSpPr>
          <p:nvPr/>
        </p:nvSpPr>
        <p:spPr>
          <a:xfrm>
            <a:off x="457200" y="1600201"/>
            <a:ext cx="8589818" cy="2079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lnSpc>
                <a:spcPct val="10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Labeling every pixel in the image with the category of the object it belongs to</a:t>
            </a:r>
          </a:p>
          <a:p>
            <a:pPr marL="342900" indent="-342900" algn="just">
              <a:lnSpc>
                <a:spcPct val="11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Labeling these regions requires fully </a:t>
            </a:r>
            <a:r>
              <a:rPr lang="en-US" altLang="zh-CN" sz="28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exploiting image cues from different aspects</a:t>
            </a:r>
            <a:endParaRPr lang="zh-CN" altLang="en-US" sz="28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" b="50775"/>
          <a:stretch/>
        </p:blipFill>
        <p:spPr bwMode="auto">
          <a:xfrm>
            <a:off x="647700" y="3672000"/>
            <a:ext cx="3924300" cy="29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27" b="-445"/>
          <a:stretch/>
        </p:blipFill>
        <p:spPr bwMode="auto">
          <a:xfrm>
            <a:off x="4633912" y="3654000"/>
            <a:ext cx="3924300" cy="298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0351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63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8429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Progressively Diffused Networks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Diffused Mechanism</a:t>
            </a:r>
          </a:p>
          <a:p>
            <a:pPr eaLnBrk="1" hangingPunct="1"/>
            <a:endParaRPr lang="en-US" altLang="zh-CN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28625" y="1466909"/>
            <a:ext cx="78554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information from different neighbors to enrich the feature representation of one certain site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Propagating different information from the certain site to its different neighbors to guide their further representation </a:t>
            </a:r>
            <a:endParaRPr lang="en-SG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255" y="4113139"/>
            <a:ext cx="7158313" cy="2482957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2406202" y="3559141"/>
            <a:ext cx="2382824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altLang="zh-CN" sz="2000" b="1" dirty="0">
                <a:solidFill>
                  <a:srgbClr val="FF0000"/>
                </a:solidFill>
              </a:rPr>
              <a:t>Previous Works</a:t>
            </a:r>
          </a:p>
        </p:txBody>
      </p:sp>
      <p:sp>
        <p:nvSpPr>
          <p:cNvPr id="26" name="矩形 25"/>
          <p:cNvSpPr/>
          <p:nvPr/>
        </p:nvSpPr>
        <p:spPr>
          <a:xfrm>
            <a:off x="5983974" y="3559141"/>
            <a:ext cx="2382824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altLang="zh-CN" sz="2000" b="1" dirty="0">
                <a:solidFill>
                  <a:srgbClr val="FF0000"/>
                </a:solidFill>
              </a:rPr>
              <a:t>Our Novel Work</a:t>
            </a:r>
          </a:p>
        </p:txBody>
      </p:sp>
    </p:spTree>
    <p:extLst>
      <p:ext uri="{BB962C8B-B14F-4D97-AF65-F5344CB8AC3E}">
        <p14:creationId xmlns:p14="http://schemas.microsoft.com/office/powerpoint/2010/main" val="46022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64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8429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Progressively Diffused Networks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Diffused Layer</a:t>
            </a:r>
          </a:p>
        </p:txBody>
      </p:sp>
      <p:sp>
        <p:nvSpPr>
          <p:cNvPr id="14" name="矩形 13"/>
          <p:cNvSpPr/>
          <p:nvPr/>
        </p:nvSpPr>
        <p:spPr>
          <a:xfrm>
            <a:off x="657151" y="1385311"/>
            <a:ext cx="82255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Contextual feature maps with different meanings</a:t>
            </a:r>
            <a:endParaRPr lang="en-SG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897" y="2031642"/>
            <a:ext cx="6239749" cy="459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46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61" y="1815523"/>
            <a:ext cx="6447619" cy="4314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279" y="1961376"/>
            <a:ext cx="1920525" cy="153851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0307" y="5045802"/>
            <a:ext cx="4587943" cy="165736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124880" y="4965830"/>
            <a:ext cx="2030850" cy="1832715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013789" y="4268013"/>
            <a:ext cx="366097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SG" altLang="zh-CN" sz="2000" b="1" dirty="0">
                <a:solidFill>
                  <a:srgbClr val="FF0000"/>
                </a:solidFill>
              </a:rPr>
              <a:t>Different Context Information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65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8429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Progressively Diffused Networks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Diffused Layer</a:t>
            </a:r>
          </a:p>
        </p:txBody>
      </p:sp>
      <p:sp>
        <p:nvSpPr>
          <p:cNvPr id="14" name="矩形 13"/>
          <p:cNvSpPr/>
          <p:nvPr/>
        </p:nvSpPr>
        <p:spPr>
          <a:xfrm>
            <a:off x="657151" y="1385311"/>
            <a:ext cx="8225591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Convolutional Operations in Diffused Layer</a:t>
            </a:r>
          </a:p>
        </p:txBody>
      </p:sp>
    </p:spTree>
    <p:extLst>
      <p:ext uri="{BB962C8B-B14F-4D97-AF65-F5344CB8AC3E}">
        <p14:creationId xmlns:p14="http://schemas.microsoft.com/office/powerpoint/2010/main" val="1872057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66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8429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Progressively Diffused Networks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98079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19" y="1531917"/>
            <a:ext cx="8753366" cy="307687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4817753"/>
            <a:ext cx="91440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Several diffusion layers is stacked on the top of CNN for context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depth feature maps are convolved with 11 convolutional filters to generate  score maps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of the score maps from distinct diffusion layers will be merged to predict the final result</a:t>
            </a:r>
            <a:endParaRPr lang="zh-CN" alt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950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67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8429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Progressively Diffused Networks</a:t>
            </a:r>
            <a:endParaRPr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784318" y="1476889"/>
            <a:ext cx="7035497" cy="2484680"/>
            <a:chOff x="157119" y="1250714"/>
            <a:chExt cx="7555331" cy="3028571"/>
          </a:xfrm>
        </p:grpSpPr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8164" y="1250714"/>
              <a:ext cx="6314286" cy="3028571"/>
            </a:xfrm>
            <a:prstGeom prst="rect">
              <a:avLst/>
            </a:prstGeom>
          </p:spPr>
        </p:pic>
        <p:sp>
          <p:nvSpPr>
            <p:cNvPr id="46" name="文本框 12"/>
            <p:cNvSpPr txBox="1"/>
            <p:nvPr/>
          </p:nvSpPr>
          <p:spPr>
            <a:xfrm>
              <a:off x="157119" y="1612650"/>
              <a:ext cx="12410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CVPR’15</a:t>
              </a:r>
              <a:endParaRPr lang="zh-CN" alt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7" name="直接箭头连接符 46"/>
            <p:cNvCxnSpPr>
              <a:stCxn id="46" idx="3"/>
            </p:cNvCxnSpPr>
            <p:nvPr/>
          </p:nvCxnSpPr>
          <p:spPr>
            <a:xfrm>
              <a:off x="1398164" y="1812705"/>
              <a:ext cx="326162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14"/>
            <p:cNvSpPr txBox="1"/>
            <p:nvPr/>
          </p:nvSpPr>
          <p:spPr>
            <a:xfrm>
              <a:off x="157119" y="1944670"/>
              <a:ext cx="11689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ICLR’15</a:t>
              </a:r>
              <a:endParaRPr lang="zh-CN" alt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49" name="直接箭头连接符 48"/>
            <p:cNvCxnSpPr>
              <a:stCxn id="48" idx="3"/>
            </p:cNvCxnSpPr>
            <p:nvPr/>
          </p:nvCxnSpPr>
          <p:spPr>
            <a:xfrm>
              <a:off x="1326029" y="2144725"/>
              <a:ext cx="398297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16"/>
            <p:cNvSpPr txBox="1"/>
            <p:nvPr/>
          </p:nvSpPr>
          <p:spPr>
            <a:xfrm>
              <a:off x="157119" y="2661984"/>
              <a:ext cx="12410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CVPR’16</a:t>
              </a:r>
              <a:endParaRPr lang="zh-CN" alt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1" name="直接箭头连接符 50"/>
            <p:cNvCxnSpPr>
              <a:stCxn id="50" idx="3"/>
            </p:cNvCxnSpPr>
            <p:nvPr/>
          </p:nvCxnSpPr>
          <p:spPr>
            <a:xfrm>
              <a:off x="1398164" y="2862039"/>
              <a:ext cx="326162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18"/>
            <p:cNvSpPr txBox="1"/>
            <p:nvPr/>
          </p:nvSpPr>
          <p:spPr>
            <a:xfrm>
              <a:off x="157119" y="2340353"/>
              <a:ext cx="1152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Arxiv’15</a:t>
              </a:r>
              <a:endParaRPr lang="zh-CN" alt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3" name="直接箭头连接符 52"/>
            <p:cNvCxnSpPr>
              <a:stCxn id="52" idx="3"/>
            </p:cNvCxnSpPr>
            <p:nvPr/>
          </p:nvCxnSpPr>
          <p:spPr>
            <a:xfrm>
              <a:off x="1309999" y="2540408"/>
              <a:ext cx="414327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文本框 20"/>
            <p:cNvSpPr txBox="1"/>
            <p:nvPr/>
          </p:nvSpPr>
          <p:spPr>
            <a:xfrm>
              <a:off x="201202" y="3136145"/>
              <a:ext cx="11528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solidFill>
                    <a:srgbClr val="C00000"/>
                  </a:solidFill>
                  <a:latin typeface="Times New Roman" pitchFamily="18" charset="0"/>
                  <a:cs typeface="Times New Roman" pitchFamily="18" charset="0"/>
                </a:rPr>
                <a:t>Arxiv’16</a:t>
              </a:r>
              <a:endParaRPr lang="zh-CN" altLang="en-US" sz="2000" b="1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55" name="直接箭头连接符 54"/>
            <p:cNvCxnSpPr>
              <a:stCxn id="54" idx="3"/>
            </p:cNvCxnSpPr>
            <p:nvPr/>
          </p:nvCxnSpPr>
          <p:spPr>
            <a:xfrm>
              <a:off x="1354082" y="3336200"/>
              <a:ext cx="414327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4"/>
          <a:srcRect t="27801" b="-1094"/>
          <a:stretch/>
        </p:blipFill>
        <p:spPr>
          <a:xfrm>
            <a:off x="171891" y="4315541"/>
            <a:ext cx="8867934" cy="2412000"/>
          </a:xfrm>
          <a:prstGeom prst="rect">
            <a:avLst/>
          </a:prstGeom>
        </p:spPr>
      </p:pic>
      <p:sp>
        <p:nvSpPr>
          <p:cNvPr id="57" name="矩形 56"/>
          <p:cNvSpPr/>
          <p:nvPr/>
        </p:nvSpPr>
        <p:spPr>
          <a:xfrm>
            <a:off x="757759" y="10107527"/>
            <a:ext cx="8081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Visualization of segmentation results on </a:t>
            </a:r>
            <a:r>
              <a:rPr lang="en-US" altLang="zh-CN" dirty="0" err="1"/>
              <a:t>ImageNet</a:t>
            </a:r>
            <a:r>
              <a:rPr lang="en-US" altLang="zh-CN" dirty="0"/>
              <a:t> Parsing dataset</a:t>
            </a:r>
            <a:endParaRPr lang="zh-CN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390312" y="3993105"/>
            <a:ext cx="788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1249855" y="3993105"/>
            <a:ext cx="1327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GT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2753050" y="4007203"/>
            <a:ext cx="788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Ours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679461" y="3993105"/>
            <a:ext cx="1243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5015217" y="4003184"/>
            <a:ext cx="788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5704642" y="4037909"/>
            <a:ext cx="1327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/>
              <a:t>GT</a:t>
            </a:r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7031804" y="3991609"/>
            <a:ext cx="7880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Ours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819816" y="3970689"/>
            <a:ext cx="1243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dirty="0" err="1"/>
              <a:t>ResNet</a:t>
            </a:r>
            <a:endParaRPr lang="zh-CN" altLang="en-US" dirty="0"/>
          </a:p>
        </p:txBody>
      </p:sp>
      <p:sp>
        <p:nvSpPr>
          <p:cNvPr id="66" name="TextBox 65"/>
          <p:cNvSpPr txBox="1">
            <a:spLocks noChangeArrowheads="1"/>
          </p:cNvSpPr>
          <p:nvPr/>
        </p:nvSpPr>
        <p:spPr bwMode="auto">
          <a:xfrm>
            <a:off x="428625" y="863600"/>
            <a:ext cx="980790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826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68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7687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28625" y="967775"/>
            <a:ext cx="84105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Art of  Network Architecture Design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3384" y="1706439"/>
            <a:ext cx="7913077" cy="404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Inspiring by Cognition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Two Related Works</a:t>
            </a:r>
          </a:p>
          <a:p>
            <a:endParaRPr lang="en-US" altLang="zh-CN" sz="23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Multi-label Image Recognition by Recurrently Discovering Attentional Regions</a:t>
            </a:r>
          </a:p>
          <a:p>
            <a:pPr algn="ctr"/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Attention-Aware Face Hallucination via Deep Reinforcement Learning</a:t>
            </a:r>
            <a:endParaRPr lang="zh-CN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74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69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7687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3384" y="2539839"/>
            <a:ext cx="79130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Multi-label Image Recognition by Recurrently Discovering Attentional Regions</a:t>
            </a:r>
          </a:p>
        </p:txBody>
      </p:sp>
    </p:spTree>
    <p:extLst>
      <p:ext uri="{BB962C8B-B14F-4D97-AF65-F5344CB8AC3E}">
        <p14:creationId xmlns:p14="http://schemas.microsoft.com/office/powerpoint/2010/main" val="3444984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79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Deep Learning</a:t>
            </a:r>
            <a:r>
              <a:rPr lang="zh-CN" altLang="en-US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Machine Learning and AI</a:t>
            </a:r>
          </a:p>
        </p:txBody>
      </p:sp>
      <p:sp>
        <p:nvSpPr>
          <p:cNvPr id="9" name="文本框 27"/>
          <p:cNvSpPr txBox="1"/>
          <p:nvPr/>
        </p:nvSpPr>
        <p:spPr>
          <a:xfrm>
            <a:off x="588361" y="6431664"/>
            <a:ext cx="7921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figure refers to Ian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Goodfellow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Yoshua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Bengio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Aaron </a:t>
            </a:r>
            <a:r>
              <a:rPr lang="en-US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Courville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Deep Learning, 2015</a:t>
            </a:r>
            <a:endParaRPr lang="zh-CN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67418" y="1124020"/>
            <a:ext cx="8563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different parts of an AI system relate to each other within different AI disciplines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50156" y="1705130"/>
            <a:ext cx="3907768" cy="773178"/>
            <a:chOff x="350156" y="1705130"/>
            <a:chExt cx="3907768" cy="773178"/>
          </a:xfrm>
        </p:grpSpPr>
        <p:sp>
          <p:nvSpPr>
            <p:cNvPr id="13" name="矩形 12"/>
            <p:cNvSpPr/>
            <p:nvPr/>
          </p:nvSpPr>
          <p:spPr>
            <a:xfrm>
              <a:off x="1555559" y="1705130"/>
              <a:ext cx="1496068" cy="7731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Hand designed program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350156" y="1705130"/>
              <a:ext cx="960305" cy="7731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296724" y="1705130"/>
              <a:ext cx="961200" cy="7731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接箭头连接符 15"/>
            <p:cNvCxnSpPr>
              <a:stCxn id="14" idx="3"/>
              <a:endCxn id="13" idx="1"/>
            </p:cNvCxnSpPr>
            <p:nvPr/>
          </p:nvCxnSpPr>
          <p:spPr>
            <a:xfrm>
              <a:off x="1310461" y="2091719"/>
              <a:ext cx="24509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3051625" y="2091719"/>
              <a:ext cx="24509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350156" y="2846248"/>
            <a:ext cx="5648936" cy="773178"/>
            <a:chOff x="350156" y="2846248"/>
            <a:chExt cx="5648936" cy="773178"/>
          </a:xfrm>
        </p:grpSpPr>
        <p:sp>
          <p:nvSpPr>
            <p:cNvPr id="19" name="矩形 18"/>
            <p:cNvSpPr/>
            <p:nvPr/>
          </p:nvSpPr>
          <p:spPr>
            <a:xfrm>
              <a:off x="1555558" y="2846248"/>
              <a:ext cx="1496069" cy="7731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Hand designed features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350156" y="2846248"/>
              <a:ext cx="960305" cy="7731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3296725" y="2846248"/>
              <a:ext cx="1496069" cy="77317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Mapping from features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037892" y="2846248"/>
              <a:ext cx="961200" cy="7731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3" name="直接箭头连接符 22"/>
            <p:cNvCxnSpPr/>
            <p:nvPr/>
          </p:nvCxnSpPr>
          <p:spPr>
            <a:xfrm>
              <a:off x="1295672" y="3232837"/>
              <a:ext cx="24509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>
              <a:off x="3051625" y="3227242"/>
              <a:ext cx="24509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/>
            <p:nvPr/>
          </p:nvCxnSpPr>
          <p:spPr>
            <a:xfrm>
              <a:off x="4792794" y="3207132"/>
              <a:ext cx="245098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130629" y="3877736"/>
            <a:ext cx="8270241" cy="2241133"/>
            <a:chOff x="130629" y="3877736"/>
            <a:chExt cx="8270241" cy="2241133"/>
          </a:xfrm>
        </p:grpSpPr>
        <p:sp>
          <p:nvSpPr>
            <p:cNvPr id="27" name="矩形 26"/>
            <p:cNvSpPr/>
            <p:nvPr/>
          </p:nvSpPr>
          <p:spPr>
            <a:xfrm>
              <a:off x="130629" y="3877736"/>
              <a:ext cx="8270241" cy="2241133"/>
            </a:xfrm>
            <a:prstGeom prst="rect">
              <a:avLst/>
            </a:prstGeom>
            <a:ln w="28575">
              <a:prstDash val="sys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555557" y="4045422"/>
              <a:ext cx="1496070" cy="77317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555556" y="5186540"/>
              <a:ext cx="1496071" cy="77317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Simple features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350156" y="4045422"/>
              <a:ext cx="960304" cy="7731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350156" y="5186540"/>
              <a:ext cx="960304" cy="7731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3296723" y="4045422"/>
              <a:ext cx="1496069" cy="77317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Mapping from features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037886" y="4045422"/>
              <a:ext cx="961200" cy="7731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296723" y="5186540"/>
              <a:ext cx="1496069" cy="77317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More abstract features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037885" y="5186540"/>
              <a:ext cx="1496069" cy="773178"/>
            </a:xfrm>
            <a:prstGeom prst="rect">
              <a:avLst/>
            </a:prstGeom>
            <a:solidFill>
              <a:schemeClr val="accent1"/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Mapping from features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6779047" y="5198738"/>
              <a:ext cx="961200" cy="77317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7" name="直接箭头连接符 36"/>
            <p:cNvCxnSpPr>
              <a:stCxn id="30" idx="3"/>
              <a:endCxn id="28" idx="1"/>
            </p:cNvCxnSpPr>
            <p:nvPr/>
          </p:nvCxnSpPr>
          <p:spPr>
            <a:xfrm>
              <a:off x="1310460" y="4432011"/>
              <a:ext cx="2450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28" idx="3"/>
              <a:endCxn id="32" idx="1"/>
            </p:cNvCxnSpPr>
            <p:nvPr/>
          </p:nvCxnSpPr>
          <p:spPr>
            <a:xfrm>
              <a:off x="3051627" y="4432011"/>
              <a:ext cx="2450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>
              <a:stCxn id="32" idx="3"/>
              <a:endCxn id="33" idx="1"/>
            </p:cNvCxnSpPr>
            <p:nvPr/>
          </p:nvCxnSpPr>
          <p:spPr>
            <a:xfrm>
              <a:off x="4792792" y="4432011"/>
              <a:ext cx="24509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/>
            <p:cNvCxnSpPr>
              <a:stCxn id="31" idx="3"/>
              <a:endCxn id="29" idx="1"/>
            </p:cNvCxnSpPr>
            <p:nvPr/>
          </p:nvCxnSpPr>
          <p:spPr>
            <a:xfrm>
              <a:off x="1310460" y="5573129"/>
              <a:ext cx="2450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箭头连接符 40"/>
            <p:cNvCxnSpPr>
              <a:stCxn id="29" idx="3"/>
              <a:endCxn id="34" idx="1"/>
            </p:cNvCxnSpPr>
            <p:nvPr/>
          </p:nvCxnSpPr>
          <p:spPr>
            <a:xfrm>
              <a:off x="3051627" y="5573129"/>
              <a:ext cx="24509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/>
            <p:cNvCxnSpPr>
              <a:stCxn id="34" idx="3"/>
              <a:endCxn id="35" idx="1"/>
            </p:cNvCxnSpPr>
            <p:nvPr/>
          </p:nvCxnSpPr>
          <p:spPr>
            <a:xfrm>
              <a:off x="4792792" y="5573129"/>
              <a:ext cx="24509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>
              <a:stCxn id="35" idx="3"/>
              <a:endCxn id="36" idx="1"/>
            </p:cNvCxnSpPr>
            <p:nvPr/>
          </p:nvCxnSpPr>
          <p:spPr>
            <a:xfrm>
              <a:off x="6533954" y="5573129"/>
              <a:ext cx="245093" cy="1219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文本框 77"/>
          <p:cNvSpPr txBox="1"/>
          <p:nvPr/>
        </p:nvSpPr>
        <p:spPr>
          <a:xfrm>
            <a:off x="5518486" y="1598026"/>
            <a:ext cx="288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Rule-based systems</a:t>
            </a:r>
            <a:endParaRPr lang="zh-CN" altLang="en-US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78"/>
          <p:cNvSpPr txBox="1"/>
          <p:nvPr/>
        </p:nvSpPr>
        <p:spPr>
          <a:xfrm>
            <a:off x="5905087" y="2406842"/>
            <a:ext cx="270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Classic machine learning</a:t>
            </a:r>
            <a:endParaRPr lang="zh-CN" altLang="en-US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83"/>
          <p:cNvSpPr txBox="1"/>
          <p:nvPr/>
        </p:nvSpPr>
        <p:spPr>
          <a:xfrm>
            <a:off x="5923613" y="3504834"/>
            <a:ext cx="270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 learning</a:t>
            </a:r>
            <a:endParaRPr lang="zh-CN" altLang="en-US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84"/>
          <p:cNvSpPr txBox="1"/>
          <p:nvPr/>
        </p:nvSpPr>
        <p:spPr>
          <a:xfrm>
            <a:off x="6656500" y="4730304"/>
            <a:ext cx="1817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</a:t>
            </a:r>
            <a:endParaRPr lang="zh-CN" altLang="en-US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50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70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-96207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Multi-label Image Recognition by Recurrently Discovering Attentional Regions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zh-CN" altLang="en-US" sz="2800" dirty="0">
                <a:latin typeface="Times New Roman" pitchFamily="18" charset="0"/>
              </a:rPr>
              <a:t> </a:t>
            </a:r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66" y="1448375"/>
            <a:ext cx="5788025" cy="514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矩形: 圆角 7"/>
          <p:cNvSpPr>
            <a:spLocks noChangeArrowheads="1"/>
          </p:cNvSpPr>
          <p:nvPr/>
        </p:nvSpPr>
        <p:spPr bwMode="auto">
          <a:xfrm>
            <a:off x="7150100" y="4198689"/>
            <a:ext cx="1773238" cy="1211262"/>
          </a:xfrm>
          <a:prstGeom prst="roundRect">
            <a:avLst>
              <a:gd name="adj" fmla="val 2667"/>
            </a:avLst>
          </a:prstGeom>
          <a:noFill/>
          <a:ln w="28575" cap="flat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sym typeface="Times New Roman" pitchFamily="18" charset="0"/>
              </a:rPr>
              <a:t>Multi-label</a:t>
            </a:r>
            <a:r>
              <a:rPr lang="en-US" altLang="zh-CN" sz="2400" dirty="0">
                <a:latin typeface="Times New Roman" pitchFamily="18" charset="0"/>
                <a:sym typeface="Times New Roman" pitchFamily="18" charset="0"/>
              </a:rPr>
              <a:t> Image Annotation</a:t>
            </a:r>
            <a:endParaRPr lang="zh-CN" altLang="en-US" sz="2400" dirty="0">
              <a:latin typeface="Times New Roman" pitchFamily="18" charset="0"/>
              <a:sym typeface="Times New Roman" pitchFamily="18" charset="0"/>
            </a:endParaRPr>
          </a:p>
        </p:txBody>
      </p:sp>
      <p:sp>
        <p:nvSpPr>
          <p:cNvPr id="9" name="箭头: 右 9"/>
          <p:cNvSpPr>
            <a:spLocks noChangeArrowheads="1"/>
          </p:cNvSpPr>
          <p:nvPr/>
        </p:nvSpPr>
        <p:spPr bwMode="auto">
          <a:xfrm>
            <a:off x="6462713" y="4670176"/>
            <a:ext cx="274637" cy="3476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0CECE"/>
          </a:solidFill>
          <a:ln w="19050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0" name="矩形: 圆角 7"/>
          <p:cNvSpPr>
            <a:spLocks noChangeArrowheads="1"/>
          </p:cNvSpPr>
          <p:nvPr/>
        </p:nvSpPr>
        <p:spPr bwMode="auto">
          <a:xfrm>
            <a:off x="7179839" y="1663698"/>
            <a:ext cx="1773238" cy="1211262"/>
          </a:xfrm>
          <a:prstGeom prst="roundRect">
            <a:avLst>
              <a:gd name="adj" fmla="val 2667"/>
            </a:avLst>
          </a:prstGeom>
          <a:noFill/>
          <a:ln w="28575" cap="flat" cmpd="sng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sym typeface="Times New Roman" pitchFamily="18" charset="0"/>
              </a:rPr>
              <a:t>Single-label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  <a:sym typeface="Times New Roman" pitchFamily="18" charset="0"/>
              </a:rPr>
              <a:t> </a:t>
            </a:r>
            <a:r>
              <a:rPr lang="en-US" altLang="zh-CN" sz="2400" dirty="0">
                <a:latin typeface="Times New Roman" pitchFamily="18" charset="0"/>
                <a:sym typeface="Times New Roman" pitchFamily="18" charset="0"/>
              </a:rPr>
              <a:t>Image Annotation</a:t>
            </a:r>
            <a:endParaRPr lang="zh-CN" altLang="en-US" sz="2400" dirty="0">
              <a:latin typeface="Times New Roman" pitchFamily="18" charset="0"/>
              <a:sym typeface="Times New Roman" pitchFamily="18" charset="0"/>
            </a:endParaRPr>
          </a:p>
        </p:txBody>
      </p:sp>
      <p:sp>
        <p:nvSpPr>
          <p:cNvPr id="12" name="箭头: 右 9"/>
          <p:cNvSpPr>
            <a:spLocks noChangeArrowheads="1"/>
          </p:cNvSpPr>
          <p:nvPr/>
        </p:nvSpPr>
        <p:spPr bwMode="auto">
          <a:xfrm>
            <a:off x="6492452" y="2135185"/>
            <a:ext cx="274637" cy="34766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0CECE"/>
          </a:solidFill>
          <a:ln w="19050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775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71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zh-CN" altLang="en-US" sz="2800" dirty="0">
                <a:latin typeface="Times New Roman" pitchFamily="18" charset="0"/>
              </a:rPr>
              <a:t> </a:t>
            </a:r>
          </a:p>
        </p:txBody>
      </p:sp>
      <p:sp>
        <p:nvSpPr>
          <p:cNvPr id="13" name="矩形 12"/>
          <p:cNvSpPr/>
          <p:nvPr/>
        </p:nvSpPr>
        <p:spPr>
          <a:xfrm>
            <a:off x="602748" y="1591543"/>
            <a:ext cx="7972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err="1">
                <a:latin typeface="Times New Roman" pitchFamily="18" charset="0"/>
                <a:sym typeface="Times New Roman" pitchFamily="18" charset="0"/>
              </a:rPr>
              <a:t>Razavian</a:t>
            </a:r>
            <a:r>
              <a:rPr lang="en-US" altLang="zh-CN" sz="2800" b="1" dirty="0">
                <a:latin typeface="Times New Roman" pitchFamily="18" charset="0"/>
                <a:sym typeface="Times New Roman" pitchFamily="18" charset="0"/>
              </a:rPr>
              <a:t> et al. CVPR 2014.</a:t>
            </a:r>
            <a:endParaRPr lang="zh-CN" altLang="en-US" sz="2800" b="1" dirty="0">
              <a:latin typeface="Times New Roman" pitchFamily="18" charset="0"/>
              <a:sym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7132" y="2219093"/>
            <a:ext cx="79498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cs typeface="Times New Roman" panose="02020603050405020304" pitchFamily="18" charset="0"/>
                <a:sym typeface="Times New Roman" pitchFamily="18" charset="0"/>
              </a:rPr>
              <a:t>Off-the-shelf global features and multi-classifiers</a:t>
            </a:r>
          </a:p>
          <a:p>
            <a:endParaRPr lang="en-US" altLang="zh-CN" sz="2400" dirty="0">
              <a:solidFill>
                <a:srgbClr val="000000"/>
              </a:solidFill>
              <a:latin typeface="Times New Roman" pitchFamily="18" charset="0"/>
              <a:ea typeface="黑体" pitchFamily="49" charset="-122"/>
              <a:cs typeface="Times New Roman" panose="02020603050405020304" pitchFamily="18" charset="0"/>
              <a:sym typeface="Times New Roman" pitchFamily="18" charset="0"/>
            </a:endParaRPr>
          </a:p>
          <a:p>
            <a:endParaRPr lang="en-US" altLang="zh-CN" sz="2400" dirty="0">
              <a:solidFill>
                <a:srgbClr val="000000"/>
              </a:solidFill>
              <a:latin typeface="Times New Roman" pitchFamily="18" charset="0"/>
              <a:ea typeface="黑体" pitchFamily="49" charset="-122"/>
              <a:cs typeface="Times New Roman" panose="02020603050405020304" pitchFamily="18" charset="0"/>
              <a:sym typeface="Times New Roman" pitchFamily="18" charset="0"/>
            </a:endParaRPr>
          </a:p>
        </p:txBody>
      </p:sp>
      <p:sp>
        <p:nvSpPr>
          <p:cNvPr id="14" name="矩形: 圆角 7"/>
          <p:cNvSpPr>
            <a:spLocks noChangeArrowheads="1"/>
          </p:cNvSpPr>
          <p:nvPr/>
        </p:nvSpPr>
        <p:spPr bwMode="auto">
          <a:xfrm>
            <a:off x="1086072" y="2786431"/>
            <a:ext cx="3694113" cy="1141412"/>
          </a:xfrm>
          <a:prstGeom prst="roundRect">
            <a:avLst>
              <a:gd name="adj" fmla="val 2667"/>
            </a:avLst>
          </a:prstGeom>
          <a:noFill/>
          <a:ln w="2857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 sz="2000" dirty="0">
                <a:latin typeface="Times New Roman" pitchFamily="18" charset="0"/>
                <a:sym typeface="Times New Roman" pitchFamily="18" charset="0"/>
              </a:rPr>
              <a:t>Global features extracted using CNN pre-trained with ImageNet single label data</a:t>
            </a:r>
            <a:endParaRPr lang="zh-CN" altLang="en-US" sz="2000" dirty="0">
              <a:latin typeface="Times New Roman" pitchFamily="18" charset="0"/>
              <a:sym typeface="Times New Roman" pitchFamily="18" charset="0"/>
            </a:endParaRPr>
          </a:p>
        </p:txBody>
      </p:sp>
      <p:sp>
        <p:nvSpPr>
          <p:cNvPr id="15" name="箭头: 右 8"/>
          <p:cNvSpPr>
            <a:spLocks noChangeArrowheads="1"/>
          </p:cNvSpPr>
          <p:nvPr/>
        </p:nvSpPr>
        <p:spPr bwMode="auto">
          <a:xfrm>
            <a:off x="5008785" y="3197592"/>
            <a:ext cx="292100" cy="365125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6" name="矩形: 圆角 9"/>
          <p:cNvSpPr>
            <a:spLocks noChangeArrowheads="1"/>
          </p:cNvSpPr>
          <p:nvPr/>
        </p:nvSpPr>
        <p:spPr bwMode="auto">
          <a:xfrm>
            <a:off x="5529485" y="2786430"/>
            <a:ext cx="2476500" cy="1141412"/>
          </a:xfrm>
          <a:prstGeom prst="roundRect">
            <a:avLst>
              <a:gd name="adj" fmla="val 2667"/>
            </a:avLst>
          </a:prstGeom>
          <a:noFill/>
          <a:ln w="2857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 sz="2400" dirty="0">
                <a:latin typeface="Times New Roman" pitchFamily="18" charset="0"/>
                <a:sym typeface="Times New Roman" pitchFamily="18" charset="0"/>
              </a:rPr>
              <a:t>Multi-SVM</a:t>
            </a:r>
            <a:endParaRPr lang="zh-CN" altLang="en-US" sz="2400" dirty="0">
              <a:latin typeface="Times New Roman" pitchFamily="18" charset="0"/>
              <a:sym typeface="Times New Roman" pitchFamily="18" charset="0"/>
            </a:endParaRPr>
          </a:p>
        </p:txBody>
      </p:sp>
      <p:pic>
        <p:nvPicPr>
          <p:cNvPr id="17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962" y="4638926"/>
            <a:ext cx="6190947" cy="2040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rgbClr val="00000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矩形 17"/>
          <p:cNvSpPr/>
          <p:nvPr/>
        </p:nvSpPr>
        <p:spPr>
          <a:xfrm>
            <a:off x="599034" y="4119106"/>
            <a:ext cx="7972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0000"/>
                </a:solidFill>
                <a:latin typeface="Times New Roman" pitchFamily="18" charset="0"/>
                <a:ea typeface="黑体" pitchFamily="49" charset="-122"/>
                <a:sym typeface="Times New Roman" pitchFamily="18" charset="0"/>
              </a:rPr>
              <a:t> </a:t>
            </a:r>
            <a:r>
              <a:rPr lang="en-US" altLang="zh-CN" sz="2800" b="1" dirty="0">
                <a:latin typeface="Times New Roman" pitchFamily="18" charset="0"/>
                <a:sym typeface="Times New Roman" pitchFamily="18" charset="0"/>
              </a:rPr>
              <a:t>Hypotheses-CNN-Pooling</a:t>
            </a:r>
            <a:endParaRPr lang="zh-CN" altLang="en-US" sz="2800" b="1" dirty="0">
              <a:latin typeface="Times New Roman" pitchFamily="18" charset="0"/>
              <a:sym typeface="Times New Roman" pitchFamily="18" charset="0"/>
            </a:endParaRPr>
          </a:p>
        </p:txBody>
      </p:sp>
      <p:sp>
        <p:nvSpPr>
          <p:cNvPr id="19" name="文本框 1"/>
          <p:cNvSpPr txBox="1"/>
          <p:nvPr/>
        </p:nvSpPr>
        <p:spPr>
          <a:xfrm>
            <a:off x="267418" y="-96207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Multi-label Image Recognition by Recurrently Discovering Attentional Regions</a:t>
            </a:r>
          </a:p>
        </p:txBody>
      </p:sp>
    </p:spTree>
    <p:extLst>
      <p:ext uri="{BB962C8B-B14F-4D97-AF65-F5344CB8AC3E}">
        <p14:creationId xmlns:p14="http://schemas.microsoft.com/office/powerpoint/2010/main" val="356178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72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zh-CN" altLang="en-US" sz="2800" dirty="0">
                <a:latin typeface="Times New Roman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3" name="矩形 12"/>
          <p:cNvSpPr/>
          <p:nvPr/>
        </p:nvSpPr>
        <p:spPr>
          <a:xfrm>
            <a:off x="602748" y="1591543"/>
            <a:ext cx="79722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itchFamily="18" charset="0"/>
                <a:cs typeface="Times New Roman" panose="02020603050405020304" pitchFamily="18" charset="0"/>
                <a:sym typeface="Times New Roman" pitchFamily="18" charset="0"/>
              </a:rPr>
              <a:t>Shortcoming of Current Methods:</a:t>
            </a:r>
            <a:endParaRPr lang="zh-CN" altLang="en-US" sz="2800" b="1" dirty="0">
              <a:latin typeface="Times New Roman" pitchFamily="18" charset="0"/>
              <a:cs typeface="Times New Roman" panose="02020603050405020304" pitchFamily="18" charset="0"/>
              <a:sym typeface="Times New Roman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7132" y="2219093"/>
            <a:ext cx="839686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黑体" pitchFamily="49" charset="-122"/>
                <a:cs typeface="Times New Roman" panose="02020603050405020304" pitchFamily="18" charset="0"/>
                <a:sym typeface="Times New Roman" pitchFamily="18" charset="0"/>
              </a:rPr>
              <a:t>Global Features Base Methods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  <a:sym typeface="Times New Roman" pitchFamily="18" charset="0"/>
              </a:rPr>
              <a:t>Image-level features are not optimal for multi-label images recognition.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  <a:sym typeface="Times New Roman" pitchFamily="18" charset="0"/>
              </a:rPr>
              <a:t>Image-level features tends to ignore the small objects.</a:t>
            </a:r>
            <a:endParaRPr lang="en-US" altLang="zh-CN" sz="2400" dirty="0">
              <a:solidFill>
                <a:srgbClr val="000000"/>
              </a:solidFill>
              <a:latin typeface="Times New Roman" pitchFamily="18" charset="0"/>
              <a:ea typeface="黑体" pitchFamily="49" charset="-122"/>
              <a:cs typeface="Times New Roman" panose="02020603050405020304" pitchFamily="18" charset="0"/>
              <a:sym typeface="Times New Roman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ea typeface="黑体" pitchFamily="49" charset="-122"/>
                <a:cs typeface="Times New Roman" panose="02020603050405020304" pitchFamily="18" charset="0"/>
                <a:sym typeface="Times New Roman" pitchFamily="18" charset="0"/>
              </a:rPr>
              <a:t>Proposal Features Base Methods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  <a:sym typeface="Times New Roman" pitchFamily="18" charset="0"/>
              </a:rPr>
              <a:t>Extract discriminative regions and train the classification network separately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sym typeface="Times New Roman" pitchFamily="18" charset="0"/>
              </a:rPr>
              <a:t>Thousands of  proposal,</a:t>
            </a:r>
            <a:r>
              <a:rPr lang="zh-CN" altLang="en-US" sz="2000" dirty="0">
                <a:solidFill>
                  <a:srgbClr val="000000"/>
                </a:solidFill>
                <a:latin typeface="Times New Roman" pitchFamily="18" charset="0"/>
                <a:sym typeface="Times New Roman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sym typeface="Times New Roman" pitchFamily="18" charset="0"/>
              </a:rPr>
              <a:t>time consuming</a:t>
            </a:r>
            <a:r>
              <a:rPr lang="en-US" altLang="zh-CN" sz="200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  <a:sym typeface="Times New Roman" pitchFamily="18" charset="0"/>
              </a:rPr>
              <a:t>.</a:t>
            </a:r>
            <a:endParaRPr lang="zh-CN" altLang="en-US" sz="2000" dirty="0">
              <a:solidFill>
                <a:srgbClr val="000000"/>
              </a:solidFill>
              <a:latin typeface="Times New Roman" pitchFamily="18" charset="0"/>
              <a:cs typeface="Times New Roman" panose="02020603050405020304" pitchFamily="18" charset="0"/>
              <a:sym typeface="Times New Roman" pitchFamily="18" charset="0"/>
            </a:endParaRPr>
          </a:p>
        </p:txBody>
      </p:sp>
      <p:sp>
        <p:nvSpPr>
          <p:cNvPr id="19" name="矩形: 圆角 6"/>
          <p:cNvSpPr>
            <a:spLocks noChangeArrowheads="1"/>
          </p:cNvSpPr>
          <p:nvPr/>
        </p:nvSpPr>
        <p:spPr bwMode="auto">
          <a:xfrm>
            <a:off x="900876" y="5476706"/>
            <a:ext cx="7796084" cy="1101075"/>
          </a:xfrm>
          <a:prstGeom prst="roundRect">
            <a:avLst>
              <a:gd name="adj" fmla="val 2667"/>
            </a:avLst>
          </a:prstGeom>
          <a:noFill/>
          <a:ln w="28575" cap="flat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sym typeface="Times New Roman" pitchFamily="18" charset="0"/>
              </a:rPr>
              <a:t>End-to-end </a:t>
            </a:r>
            <a:r>
              <a:rPr lang="en-US" altLang="zh-CN" sz="2400" b="1" dirty="0">
                <a:latin typeface="Times New Roman" pitchFamily="18" charset="0"/>
                <a:sym typeface="Times New Roman" pitchFamily="18" charset="0"/>
              </a:rPr>
              <a:t>framework for simultaneously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sym typeface="Times New Roman" pitchFamily="18" charset="0"/>
              </a:rPr>
              <a:t>discriminative region location</a:t>
            </a:r>
            <a:r>
              <a:rPr lang="en-US" altLang="zh-CN" sz="2400" b="1" dirty="0">
                <a:latin typeface="Times New Roman" pitchFamily="18" charset="0"/>
                <a:sym typeface="Times New Roman" pitchFamily="18" charset="0"/>
              </a:rPr>
              <a:t> and </a:t>
            </a:r>
            <a:r>
              <a:rPr lang="en-US" altLang="zh-CN" sz="2400" b="1" dirty="0">
                <a:solidFill>
                  <a:srgbClr val="C00000"/>
                </a:solidFill>
                <a:latin typeface="Times New Roman" pitchFamily="18" charset="0"/>
                <a:sym typeface="Times New Roman" pitchFamily="18" charset="0"/>
              </a:rPr>
              <a:t>multi-object classification</a:t>
            </a:r>
            <a:endParaRPr lang="zh-CN" altLang="en-US" sz="2400" b="1" dirty="0">
              <a:solidFill>
                <a:srgbClr val="C00000"/>
              </a:solidFill>
              <a:latin typeface="Times New Roman" pitchFamily="18" charset="0"/>
              <a:sym typeface="Times New Roman" pitchFamily="18" charset="0"/>
            </a:endParaRPr>
          </a:p>
        </p:txBody>
      </p:sp>
      <p:sp>
        <p:nvSpPr>
          <p:cNvPr id="20" name="箭头: 右 7"/>
          <p:cNvSpPr>
            <a:spLocks noChangeArrowheads="1"/>
          </p:cNvSpPr>
          <p:nvPr/>
        </p:nvSpPr>
        <p:spPr bwMode="auto">
          <a:xfrm rot="5400000">
            <a:off x="4258439" y="4981708"/>
            <a:ext cx="292100" cy="365125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0" name="文本框 1"/>
          <p:cNvSpPr txBox="1"/>
          <p:nvPr/>
        </p:nvSpPr>
        <p:spPr>
          <a:xfrm>
            <a:off x="267418" y="-96207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Multi-label Image Recognition by Recurrently Discovering Attentional Regions</a:t>
            </a:r>
          </a:p>
        </p:txBody>
      </p:sp>
    </p:spTree>
    <p:extLst>
      <p:ext uri="{BB962C8B-B14F-4D97-AF65-F5344CB8AC3E}">
        <p14:creationId xmlns:p14="http://schemas.microsoft.com/office/powerpoint/2010/main" val="403153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73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dirty="0">
                <a:latin typeface="Times New Roman" pitchFamily="18" charset="0"/>
              </a:rPr>
              <a:t> </a:t>
            </a:r>
            <a:r>
              <a:rPr lang="zh-CN" altLang="en-US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 </a:t>
            </a:r>
          </a:p>
        </p:txBody>
      </p:sp>
      <p:pic>
        <p:nvPicPr>
          <p:cNvPr id="17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0" t="-2" r="7798" b="12928"/>
          <a:stretch/>
        </p:blipFill>
        <p:spPr bwMode="auto">
          <a:xfrm>
            <a:off x="424621" y="3188744"/>
            <a:ext cx="8336201" cy="3522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矩形 17"/>
          <p:cNvSpPr/>
          <p:nvPr/>
        </p:nvSpPr>
        <p:spPr>
          <a:xfrm>
            <a:off x="602748" y="1591543"/>
            <a:ext cx="854125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Times New Roman" pitchFamily="18" charset="0"/>
                <a:cs typeface="Times New Roman" panose="02020603050405020304" pitchFamily="18" charset="0"/>
                <a:sym typeface="Times New Roman" pitchFamily="18" charset="0"/>
              </a:rPr>
              <a:t>Two Iteratively Steps: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itchFamily="18" charset="0"/>
                <a:cs typeface="Times New Roman" panose="02020603050405020304" pitchFamily="18" charset="0"/>
                <a:sym typeface="Times New Roman" pitchFamily="18" charset="0"/>
              </a:rPr>
              <a:t>Locate 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sym typeface="Times New Roman" pitchFamily="18" charset="0"/>
              </a:rPr>
              <a:t>discriminative region base attention mechanism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anose="02020603050405020304" pitchFamily="18" charset="0"/>
                <a:sym typeface="Times New Roman" pitchFamily="18" charset="0"/>
              </a:rPr>
              <a:t>Recognize the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 of the current region</a:t>
            </a:r>
            <a:endParaRPr lang="zh-CN" altLang="en-US" sz="2400" dirty="0">
              <a:latin typeface="Times New Roman" pitchFamily="18" charset="0"/>
              <a:cs typeface="Times New Roman" panose="02020603050405020304" pitchFamily="18" charset="0"/>
              <a:sym typeface="Times New Roman" pitchFamily="18" charset="0"/>
            </a:endParaRPr>
          </a:p>
        </p:txBody>
      </p:sp>
      <p:sp>
        <p:nvSpPr>
          <p:cNvPr id="8" name="文本框 1"/>
          <p:cNvSpPr txBox="1"/>
          <p:nvPr/>
        </p:nvSpPr>
        <p:spPr>
          <a:xfrm>
            <a:off x="267418" y="-96207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Multi-label Image Recognition by Recurrently Discovering Attentional Regions</a:t>
            </a:r>
          </a:p>
        </p:txBody>
      </p:sp>
    </p:spTree>
    <p:extLst>
      <p:ext uri="{BB962C8B-B14F-4D97-AF65-F5344CB8AC3E}">
        <p14:creationId xmlns:p14="http://schemas.microsoft.com/office/powerpoint/2010/main" val="248186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74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</a:t>
            </a: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119" y="1996136"/>
            <a:ext cx="4663585" cy="1727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6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06" y="4398380"/>
            <a:ext cx="8862387" cy="2028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" name="矩形 2"/>
          <p:cNvSpPr/>
          <p:nvPr/>
        </p:nvSpPr>
        <p:spPr>
          <a:xfrm>
            <a:off x="3158966" y="4029048"/>
            <a:ext cx="3178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Results on PASCAL VOC2007</a:t>
            </a:r>
          </a:p>
        </p:txBody>
      </p:sp>
      <p:sp>
        <p:nvSpPr>
          <p:cNvPr id="30" name="矩形 29"/>
          <p:cNvSpPr/>
          <p:nvPr/>
        </p:nvSpPr>
        <p:spPr>
          <a:xfrm>
            <a:off x="3445123" y="1626804"/>
            <a:ext cx="2377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Results on MS-COCO</a:t>
            </a:r>
          </a:p>
        </p:txBody>
      </p:sp>
      <p:sp>
        <p:nvSpPr>
          <p:cNvPr id="10" name="文本框 1"/>
          <p:cNvSpPr txBox="1"/>
          <p:nvPr/>
        </p:nvSpPr>
        <p:spPr>
          <a:xfrm>
            <a:off x="267418" y="-96207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Multi-label Image Recognition by Recurrently Discovering Attentional Regions</a:t>
            </a:r>
          </a:p>
        </p:txBody>
      </p:sp>
    </p:spTree>
    <p:extLst>
      <p:ext uri="{BB962C8B-B14F-4D97-AF65-F5344CB8AC3E}">
        <p14:creationId xmlns:p14="http://schemas.microsoft.com/office/powerpoint/2010/main" val="324711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75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7687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3384" y="2539839"/>
            <a:ext cx="79130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Attention-Aware Face Hallucination via Deep Reinforcement Learning</a:t>
            </a:r>
            <a:endParaRPr lang="zh-CN" altLang="zh-C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420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76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-96207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Attention-Aware Face Hallucination via Deep Reinforcement Learning</a:t>
            </a:r>
            <a:endParaRPr lang="zh-CN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7" t="30770" r="53254" b="41418"/>
          <a:stretch/>
        </p:blipFill>
        <p:spPr>
          <a:xfrm>
            <a:off x="4865381" y="3758638"/>
            <a:ext cx="566622" cy="839352"/>
          </a:xfrm>
          <a:prstGeom prst="rect">
            <a:avLst/>
          </a:prstGeom>
          <a:ln w="19050">
            <a:solidFill>
              <a:srgbClr val="00B0F0"/>
            </a:solidFill>
            <a:prstDash val="dash"/>
          </a:ln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0" t="40237" r="39645" b="28994"/>
          <a:stretch/>
        </p:blipFill>
        <p:spPr>
          <a:xfrm>
            <a:off x="5018256" y="3838313"/>
            <a:ext cx="633286" cy="928645"/>
          </a:xfrm>
          <a:prstGeom prst="rect">
            <a:avLst/>
          </a:prstGeom>
          <a:ln w="19050">
            <a:solidFill>
              <a:srgbClr val="00B0F0"/>
            </a:solidFill>
            <a:prstDash val="dash"/>
          </a:ln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6" t="34911" r="53254" b="41420"/>
          <a:stretch/>
        </p:blipFill>
        <p:spPr>
          <a:xfrm>
            <a:off x="4905610" y="3883647"/>
            <a:ext cx="483299" cy="71434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6" t="31066" r="23077" b="36982"/>
          <a:stretch/>
        </p:blipFill>
        <p:spPr>
          <a:xfrm>
            <a:off x="5443850" y="3697999"/>
            <a:ext cx="649952" cy="964364"/>
          </a:xfrm>
          <a:prstGeom prst="rect">
            <a:avLst/>
          </a:prstGeom>
          <a:ln w="19050">
            <a:solidFill>
              <a:srgbClr val="00B0F0"/>
            </a:solidFill>
            <a:prstDash val="dash"/>
          </a:ln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7" t="39645" r="39645" b="33137"/>
          <a:stretch/>
        </p:blipFill>
        <p:spPr>
          <a:xfrm>
            <a:off x="5106758" y="3895688"/>
            <a:ext cx="466635" cy="821494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1054" y="4242231"/>
            <a:ext cx="527030" cy="794848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91" t="64535" r="37766" b="8854"/>
          <a:stretch/>
        </p:blipFill>
        <p:spPr>
          <a:xfrm>
            <a:off x="979987" y="3820016"/>
            <a:ext cx="749893" cy="90040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3" t="64496" r="37834" b="8876"/>
          <a:stretch/>
        </p:blipFill>
        <p:spPr>
          <a:xfrm>
            <a:off x="3301679" y="3820016"/>
            <a:ext cx="751048" cy="901408"/>
          </a:xfrm>
          <a:prstGeom prst="rect">
            <a:avLst/>
          </a:prstGeom>
          <a:ln w="19050">
            <a:noFill/>
          </a:ln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7" t="30770" r="53254" b="41418"/>
          <a:stretch/>
        </p:blipFill>
        <p:spPr>
          <a:xfrm>
            <a:off x="7116348" y="3758640"/>
            <a:ext cx="566624" cy="839352"/>
          </a:xfrm>
          <a:prstGeom prst="rect">
            <a:avLst/>
          </a:prstGeom>
          <a:ln w="19050">
            <a:solidFill>
              <a:srgbClr val="00B0F0"/>
            </a:solidFill>
            <a:prstDash val="dash"/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0" t="40237" r="39645" b="28994"/>
          <a:stretch/>
        </p:blipFill>
        <p:spPr>
          <a:xfrm>
            <a:off x="7269223" y="3838317"/>
            <a:ext cx="633288" cy="928644"/>
          </a:xfrm>
          <a:prstGeom prst="rect">
            <a:avLst/>
          </a:prstGeom>
          <a:ln w="19050">
            <a:solidFill>
              <a:srgbClr val="00B0F0"/>
            </a:solidFill>
            <a:prstDash val="dash"/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6" t="34911" r="53254" b="41420"/>
          <a:stretch/>
        </p:blipFill>
        <p:spPr>
          <a:xfrm>
            <a:off x="7156577" y="3883651"/>
            <a:ext cx="483300" cy="71434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46" t="31066" r="23077" b="36982"/>
          <a:stretch/>
        </p:blipFill>
        <p:spPr>
          <a:xfrm>
            <a:off x="7694816" y="3698001"/>
            <a:ext cx="649954" cy="964364"/>
          </a:xfrm>
          <a:prstGeom prst="rect">
            <a:avLst/>
          </a:prstGeom>
          <a:ln w="19050">
            <a:solidFill>
              <a:srgbClr val="00B0F0"/>
            </a:solidFill>
            <a:prstDash val="dash"/>
          </a:ln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7" t="39645" r="39645" b="33137"/>
          <a:stretch/>
        </p:blipFill>
        <p:spPr>
          <a:xfrm>
            <a:off x="7357725" y="3895690"/>
            <a:ext cx="466635" cy="821494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03" t="64496" r="37834" b="8876"/>
          <a:stretch/>
        </p:blipFill>
        <p:spPr>
          <a:xfrm>
            <a:off x="7333591" y="4236891"/>
            <a:ext cx="550978" cy="803636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31" name="矩形 30"/>
          <p:cNvSpPr/>
          <p:nvPr/>
        </p:nvSpPr>
        <p:spPr>
          <a:xfrm>
            <a:off x="474622" y="1551939"/>
            <a:ext cx="8318580" cy="1156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The face structure priors and spatial configurations are crucial for face </a:t>
            </a:r>
            <a:r>
              <a:rPr lang="en-US" altLang="zh-CN" sz="2800" b="1" dirty="0" err="1">
                <a:latin typeface="Times New Roman" pitchFamily="18" charset="0"/>
                <a:cs typeface="Times New Roman" pitchFamily="18" charset="0"/>
              </a:rPr>
              <a:t>fallucination</a:t>
            </a:r>
            <a:r>
              <a:rPr lang="en-US" altLang="zh-CN" sz="2800" b="1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1878963" y="4270220"/>
            <a:ext cx="1289073" cy="3"/>
          </a:xfrm>
          <a:prstGeom prst="straightConnector1">
            <a:avLst/>
          </a:prstGeom>
          <a:ln w="57150">
            <a:solidFill>
              <a:srgbClr val="5A564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 flipV="1">
            <a:off x="6319786" y="4300651"/>
            <a:ext cx="638410" cy="5784"/>
          </a:xfrm>
          <a:prstGeom prst="straightConnector1">
            <a:avLst/>
          </a:prstGeom>
          <a:ln w="57150">
            <a:solidFill>
              <a:srgbClr val="5A564B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55334" y="3429342"/>
            <a:ext cx="4023615" cy="18403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4564431" y="3426103"/>
            <a:ext cx="4046794" cy="184037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20"/>
          <p:cNvSpPr txBox="1"/>
          <p:nvPr/>
        </p:nvSpPr>
        <p:spPr>
          <a:xfrm>
            <a:off x="474622" y="5335445"/>
            <a:ext cx="3997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directly recover facial local parts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4" name="文本框 20"/>
          <p:cNvSpPr txBox="1"/>
          <p:nvPr/>
        </p:nvSpPr>
        <p:spPr>
          <a:xfrm>
            <a:off x="4613942" y="5302166"/>
            <a:ext cx="3997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recover with contextual information</a:t>
            </a:r>
            <a:endParaRPr lang="zh-CN" altLang="en-US" sz="2000" b="1" dirty="0">
              <a:solidFill>
                <a:prstClr val="black">
                  <a:lumMod val="75000"/>
                  <a:lumOff val="25000"/>
                </a:prst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77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Attention-FH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3944420" y="1581841"/>
            <a:ext cx="1019836" cy="1019836"/>
            <a:chOff x="8181974" y="1238247"/>
            <a:chExt cx="1609725" cy="1609725"/>
          </a:xfrm>
        </p:grpSpPr>
        <p:grpSp>
          <p:nvGrpSpPr>
            <p:cNvPr id="35" name="组合 34"/>
            <p:cNvGrpSpPr/>
            <p:nvPr/>
          </p:nvGrpSpPr>
          <p:grpSpPr>
            <a:xfrm>
              <a:off x="8181974" y="1238247"/>
              <a:ext cx="1609725" cy="1609725"/>
              <a:chOff x="6457949" y="1238248"/>
              <a:chExt cx="1609725" cy="1609725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6457949" y="1238248"/>
                <a:ext cx="1609725" cy="1609725"/>
                <a:chOff x="6457949" y="1238248"/>
                <a:chExt cx="1609725" cy="1609725"/>
              </a:xfrm>
            </p:grpSpPr>
            <p:grpSp>
              <p:nvGrpSpPr>
                <p:cNvPr id="40" name="组合 39"/>
                <p:cNvGrpSpPr/>
                <p:nvPr/>
              </p:nvGrpSpPr>
              <p:grpSpPr>
                <a:xfrm>
                  <a:off x="6457949" y="1238248"/>
                  <a:ext cx="1609725" cy="1609725"/>
                  <a:chOff x="4667249" y="1238249"/>
                  <a:chExt cx="1609725" cy="1609725"/>
                </a:xfrm>
              </p:grpSpPr>
              <p:grpSp>
                <p:nvGrpSpPr>
                  <p:cNvPr id="42" name="组合 41"/>
                  <p:cNvGrpSpPr/>
                  <p:nvPr/>
                </p:nvGrpSpPr>
                <p:grpSpPr>
                  <a:xfrm>
                    <a:off x="4667249" y="1238249"/>
                    <a:ext cx="1609725" cy="1609725"/>
                    <a:chOff x="2847974" y="1238249"/>
                    <a:chExt cx="1609725" cy="1609725"/>
                  </a:xfrm>
                </p:grpSpPr>
                <p:pic>
                  <p:nvPicPr>
                    <p:cNvPr id="46" name="图片 45"/>
                    <p:cNvPicPr>
                      <a:picLocks noChangeAspect="1"/>
                    </p:cNvPicPr>
                    <p:nvPr/>
                  </p:nvPicPr>
                  <p:blipFill>
                    <a:blip r:embed="rId3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847974" y="1238249"/>
                      <a:ext cx="1609725" cy="1609725"/>
                    </a:xfrm>
                    <a:prstGeom prst="rect">
                      <a:avLst/>
                    </a:prstGeom>
                    <a:ln w="34925">
                      <a:noFill/>
                    </a:ln>
                  </p:spPr>
                </p:pic>
                <p:pic>
                  <p:nvPicPr>
                    <p:cNvPr id="47" name="图片 46"/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6627" t="30770" r="53254" b="41418"/>
                    <a:stretch/>
                  </p:blipFill>
                  <p:spPr>
                    <a:xfrm>
                      <a:off x="3276600" y="1733549"/>
                      <a:ext cx="323849" cy="447675"/>
                    </a:xfrm>
                    <a:prstGeom prst="rect">
                      <a:avLst/>
                    </a:prstGeom>
                    <a:ln w="19050">
                      <a:solidFill>
                        <a:srgbClr val="00B0F0"/>
                      </a:solidFill>
                      <a:prstDash val="dash"/>
                    </a:ln>
                  </p:spPr>
                </p:pic>
              </p:grpSp>
              <p:pic>
                <p:nvPicPr>
                  <p:cNvPr id="45" name="图片 44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7870" t="40237" r="39645" b="28994"/>
                  <a:stretch/>
                </p:blipFill>
                <p:spPr>
                  <a:xfrm>
                    <a:off x="5276850" y="1885950"/>
                    <a:ext cx="361950" cy="495300"/>
                  </a:xfrm>
                  <a:prstGeom prst="rect">
                    <a:avLst/>
                  </a:prstGeom>
                  <a:ln w="19050">
                    <a:solidFill>
                      <a:srgbClr val="00B0F0"/>
                    </a:solidFill>
                    <a:prstDash val="dash"/>
                  </a:ln>
                </p:spPr>
              </p:pic>
            </p:grpSp>
            <p:pic>
              <p:nvPicPr>
                <p:cNvPr id="41" name="图片 40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9586" t="34911" r="53254" b="41420"/>
                <a:stretch/>
              </p:blipFill>
              <p:spPr>
                <a:xfrm>
                  <a:off x="6934200" y="1800225"/>
                  <a:ext cx="276225" cy="381000"/>
                </a:xfrm>
                <a:prstGeom prst="rect">
                  <a:avLst/>
                </a:prstGeom>
              </p:spPr>
            </p:pic>
          </p:grpSp>
          <p:pic>
            <p:nvPicPr>
              <p:cNvPr id="39" name="图片 38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3846" t="31066" r="23077" b="36982"/>
              <a:stretch/>
            </p:blipFill>
            <p:spPr>
              <a:xfrm>
                <a:off x="7324725" y="1743076"/>
                <a:ext cx="371475" cy="514350"/>
              </a:xfrm>
              <a:prstGeom prst="rect">
                <a:avLst/>
              </a:prstGeom>
              <a:ln w="19050">
                <a:solidFill>
                  <a:srgbClr val="00B0F0"/>
                </a:solidFill>
                <a:prstDash val="dash"/>
              </a:ln>
            </p:spPr>
          </p:pic>
        </p:grpSp>
        <p:pic>
          <p:nvPicPr>
            <p:cNvPr id="36" name="图片 3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87" t="39645" r="39645" b="33137"/>
            <a:stretch/>
          </p:blipFill>
          <p:spPr>
            <a:xfrm>
              <a:off x="8896346" y="1884173"/>
              <a:ext cx="266701" cy="438150"/>
            </a:xfrm>
            <a:prstGeom prst="rect">
              <a:avLst/>
            </a:prstGeom>
          </p:spPr>
        </p:pic>
      </p:grpSp>
      <p:grpSp>
        <p:nvGrpSpPr>
          <p:cNvPr id="48" name="组合 47"/>
          <p:cNvGrpSpPr/>
          <p:nvPr/>
        </p:nvGrpSpPr>
        <p:grpSpPr>
          <a:xfrm>
            <a:off x="5217123" y="1579257"/>
            <a:ext cx="1019836" cy="1019836"/>
            <a:chOff x="9886947" y="1238246"/>
            <a:chExt cx="1609725" cy="1609725"/>
          </a:xfrm>
        </p:grpSpPr>
        <p:grpSp>
          <p:nvGrpSpPr>
            <p:cNvPr id="49" name="组合 48"/>
            <p:cNvGrpSpPr/>
            <p:nvPr/>
          </p:nvGrpSpPr>
          <p:grpSpPr>
            <a:xfrm>
              <a:off x="9886947" y="1238246"/>
              <a:ext cx="1609725" cy="1609725"/>
              <a:chOff x="9886947" y="1238246"/>
              <a:chExt cx="1609725" cy="1609725"/>
            </a:xfrm>
          </p:grpSpPr>
          <p:grpSp>
            <p:nvGrpSpPr>
              <p:cNvPr id="51" name="组合 50"/>
              <p:cNvGrpSpPr/>
              <p:nvPr/>
            </p:nvGrpSpPr>
            <p:grpSpPr>
              <a:xfrm>
                <a:off x="9886947" y="1238246"/>
                <a:ext cx="1609725" cy="1609725"/>
                <a:chOff x="8181974" y="1238247"/>
                <a:chExt cx="1609725" cy="1609725"/>
              </a:xfrm>
            </p:grpSpPr>
            <p:grpSp>
              <p:nvGrpSpPr>
                <p:cNvPr id="53" name="组合 52"/>
                <p:cNvGrpSpPr/>
                <p:nvPr/>
              </p:nvGrpSpPr>
              <p:grpSpPr>
                <a:xfrm>
                  <a:off x="8181974" y="1238247"/>
                  <a:ext cx="1609725" cy="1609725"/>
                  <a:chOff x="8181974" y="1238247"/>
                  <a:chExt cx="1609725" cy="1609725"/>
                </a:xfrm>
              </p:grpSpPr>
              <p:grpSp>
                <p:nvGrpSpPr>
                  <p:cNvPr id="55" name="组合 54"/>
                  <p:cNvGrpSpPr/>
                  <p:nvPr/>
                </p:nvGrpSpPr>
                <p:grpSpPr>
                  <a:xfrm>
                    <a:off x="8181974" y="1238247"/>
                    <a:ext cx="1609725" cy="1609725"/>
                    <a:chOff x="6457949" y="1238248"/>
                    <a:chExt cx="1609725" cy="1609725"/>
                  </a:xfrm>
                </p:grpSpPr>
                <p:grpSp>
                  <p:nvGrpSpPr>
                    <p:cNvPr id="57" name="组合 56"/>
                    <p:cNvGrpSpPr/>
                    <p:nvPr/>
                  </p:nvGrpSpPr>
                  <p:grpSpPr>
                    <a:xfrm>
                      <a:off x="6457949" y="1238248"/>
                      <a:ext cx="1609725" cy="1609725"/>
                      <a:chOff x="6457949" y="1238248"/>
                      <a:chExt cx="1609725" cy="1609725"/>
                    </a:xfrm>
                  </p:grpSpPr>
                  <p:grpSp>
                    <p:nvGrpSpPr>
                      <p:cNvPr id="59" name="组合 58"/>
                      <p:cNvGrpSpPr/>
                      <p:nvPr/>
                    </p:nvGrpSpPr>
                    <p:grpSpPr>
                      <a:xfrm>
                        <a:off x="6457949" y="1238248"/>
                        <a:ext cx="1609725" cy="1609725"/>
                        <a:chOff x="4667249" y="1238249"/>
                        <a:chExt cx="1609725" cy="1609725"/>
                      </a:xfrm>
                    </p:grpSpPr>
                    <p:grpSp>
                      <p:nvGrpSpPr>
                        <p:cNvPr id="61" name="组合 60"/>
                        <p:cNvGrpSpPr/>
                        <p:nvPr/>
                      </p:nvGrpSpPr>
                      <p:grpSpPr>
                        <a:xfrm>
                          <a:off x="4667249" y="1238249"/>
                          <a:ext cx="1609725" cy="1609725"/>
                          <a:chOff x="2847974" y="1238249"/>
                          <a:chExt cx="1609725" cy="1609725"/>
                        </a:xfrm>
                      </p:grpSpPr>
                      <p:pic>
                        <p:nvPicPr>
                          <p:cNvPr id="63" name="图片 62"/>
                          <p:cNvPicPr>
                            <a:picLocks noChangeAspect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2847974" y="1238249"/>
                            <a:ext cx="1609725" cy="1609725"/>
                          </a:xfrm>
                          <a:prstGeom prst="rect">
                            <a:avLst/>
                          </a:prstGeom>
                          <a:ln w="34925">
                            <a:noFill/>
                          </a:ln>
                        </p:spPr>
                      </p:pic>
                      <p:pic>
                        <p:nvPicPr>
                          <p:cNvPr id="64" name="图片 63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26627" t="30770" r="53254" b="41418"/>
                          <a:stretch/>
                        </p:blipFill>
                        <p:spPr>
                          <a:xfrm>
                            <a:off x="3276600" y="1733549"/>
                            <a:ext cx="323849" cy="447675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rgbClr val="00B0F0"/>
                            </a:solidFill>
                            <a:prstDash val="dash"/>
                          </a:ln>
                        </p:spPr>
                      </p:pic>
                    </p:grpSp>
                    <p:pic>
                      <p:nvPicPr>
                        <p:cNvPr id="62" name="图片 61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37870" t="40237" r="39645" b="28994"/>
                        <a:stretch/>
                      </p:blipFill>
                      <p:spPr>
                        <a:xfrm>
                          <a:off x="5276850" y="1885950"/>
                          <a:ext cx="361950" cy="495300"/>
                        </a:xfrm>
                        <a:prstGeom prst="rect">
                          <a:avLst/>
                        </a:prstGeom>
                        <a:ln w="19050">
                          <a:solidFill>
                            <a:srgbClr val="00B0F0"/>
                          </a:solidFill>
                          <a:prstDash val="dash"/>
                        </a:ln>
                      </p:spPr>
                    </p:pic>
                  </p:grpSp>
                  <p:pic>
                    <p:nvPicPr>
                      <p:cNvPr id="60" name="图片 59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9586" t="34911" r="53254" b="41420"/>
                      <a:stretch/>
                    </p:blipFill>
                    <p:spPr>
                      <a:xfrm>
                        <a:off x="6934200" y="1800225"/>
                        <a:ext cx="276225" cy="3810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58" name="图片 57"/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53846" t="31066" r="23077" b="36982"/>
                    <a:stretch/>
                  </p:blipFill>
                  <p:spPr>
                    <a:xfrm>
                      <a:off x="7324725" y="1743076"/>
                      <a:ext cx="371475" cy="514350"/>
                    </a:xfrm>
                    <a:prstGeom prst="rect">
                      <a:avLst/>
                    </a:prstGeom>
                    <a:ln w="19050">
                      <a:solidFill>
                        <a:srgbClr val="00B0F0"/>
                      </a:solidFill>
                      <a:prstDash val="dash"/>
                    </a:ln>
                  </p:spPr>
                </p:pic>
              </p:grpSp>
              <p:pic>
                <p:nvPicPr>
                  <p:cNvPr id="56" name="图片 55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3787" t="39645" r="39645" b="33137"/>
                  <a:stretch/>
                </p:blipFill>
                <p:spPr>
                  <a:xfrm>
                    <a:off x="8885871" y="1884174"/>
                    <a:ext cx="266701" cy="4381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54" name="图片 53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2603" t="64496" r="37834" b="8876"/>
                <a:stretch/>
              </p:blipFill>
              <p:spPr>
                <a:xfrm>
                  <a:off x="8867775" y="2276475"/>
                  <a:ext cx="314907" cy="428625"/>
                </a:xfrm>
                <a:prstGeom prst="rect">
                  <a:avLst/>
                </a:prstGeom>
                <a:ln w="19050">
                  <a:solidFill>
                    <a:srgbClr val="00B0F0"/>
                  </a:solidFill>
                  <a:prstDash val="dash"/>
                </a:ln>
              </p:spPr>
            </p:pic>
          </p:grpSp>
          <p:pic>
            <p:nvPicPr>
              <p:cNvPr id="52" name="图片 51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052" t="54438" r="37835" b="29062"/>
              <a:stretch/>
            </p:blipFill>
            <p:spPr>
              <a:xfrm>
                <a:off x="10515600" y="2114550"/>
                <a:ext cx="372055" cy="265599"/>
              </a:xfrm>
              <a:prstGeom prst="rect">
                <a:avLst/>
              </a:prstGeom>
            </p:spPr>
          </p:pic>
        </p:grpSp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030" t="57250" r="33431" b="36478"/>
            <a:stretch/>
          </p:blipFill>
          <p:spPr>
            <a:xfrm>
              <a:off x="10607041" y="2156460"/>
              <a:ext cx="346704" cy="100962"/>
            </a:xfrm>
            <a:prstGeom prst="rect">
              <a:avLst/>
            </a:prstGeom>
          </p:spPr>
        </p:pic>
      </p:grpSp>
      <p:sp>
        <p:nvSpPr>
          <p:cNvPr id="65" name="文本框 161"/>
          <p:cNvSpPr txBox="1"/>
          <p:nvPr/>
        </p:nvSpPr>
        <p:spPr>
          <a:xfrm>
            <a:off x="3485052" y="1858190"/>
            <a:ext cx="394197" cy="3577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725" dirty="0">
                <a:solidFill>
                  <a:prstClr val="black"/>
                </a:solidFill>
              </a:rPr>
              <a:t>….</a:t>
            </a:r>
            <a:endParaRPr lang="zh-CN" altLang="en-US" sz="1725" dirty="0">
              <a:solidFill>
                <a:prstClr val="black"/>
              </a:solidFill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0931" y="1928848"/>
            <a:ext cx="1037232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States</a:t>
            </a:r>
            <a:endParaRPr lang="zh-CN" altLang="en-US" sz="135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本框 295"/>
          <p:cNvSpPr txBox="1"/>
          <p:nvPr/>
        </p:nvSpPr>
        <p:spPr>
          <a:xfrm>
            <a:off x="6292893" y="1855969"/>
            <a:ext cx="394197" cy="3577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725" dirty="0">
                <a:solidFill>
                  <a:prstClr val="black"/>
                </a:solidFill>
              </a:rPr>
              <a:t>….</a:t>
            </a:r>
            <a:endParaRPr lang="zh-CN" altLang="en-US" sz="1725" dirty="0">
              <a:solidFill>
                <a:prstClr val="black"/>
              </a:solidFill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02" y="2455615"/>
            <a:ext cx="1019836" cy="1019836"/>
          </a:xfrm>
          <a:prstGeom prst="rect">
            <a:avLst/>
          </a:prstGeom>
        </p:spPr>
      </p:pic>
      <p:cxnSp>
        <p:nvCxnSpPr>
          <p:cNvPr id="69" name="直接箭头连接符 68"/>
          <p:cNvCxnSpPr>
            <a:stCxn id="68" idx="1"/>
            <a:endCxn id="126" idx="3"/>
          </p:cNvCxnSpPr>
          <p:nvPr/>
        </p:nvCxnSpPr>
        <p:spPr>
          <a:xfrm flipH="1">
            <a:off x="7750474" y="2965533"/>
            <a:ext cx="212528" cy="970776"/>
          </a:xfrm>
          <a:prstGeom prst="straightConnector1">
            <a:avLst/>
          </a:prstGeom>
          <a:ln w="1905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/>
          <p:nvPr/>
        </p:nvCxnSpPr>
        <p:spPr>
          <a:xfrm>
            <a:off x="1101133" y="4587284"/>
            <a:ext cx="6656512" cy="15870"/>
          </a:xfrm>
          <a:prstGeom prst="straightConnector1">
            <a:avLst/>
          </a:prstGeom>
          <a:ln w="254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313"/>
              <p:cNvSpPr txBox="1"/>
              <p:nvPr/>
            </p:nvSpPr>
            <p:spPr>
              <a:xfrm>
                <a:off x="2812372" y="4655758"/>
                <a:ext cx="18575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1" name="文本框 3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372" y="4655758"/>
                <a:ext cx="185756" cy="207749"/>
              </a:xfrm>
              <a:prstGeom prst="rect">
                <a:avLst/>
              </a:prstGeom>
              <a:blipFill rotWithShape="1">
                <a:blip r:embed="rId5"/>
                <a:stretch>
                  <a:fillRect l="-16129" r="-9677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2" name="直接连接符 71"/>
          <p:cNvCxnSpPr/>
          <p:nvPr/>
        </p:nvCxnSpPr>
        <p:spPr>
          <a:xfrm flipH="1">
            <a:off x="2886595" y="4490508"/>
            <a:ext cx="1997" cy="19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315"/>
              <p:cNvSpPr txBox="1"/>
              <p:nvPr/>
            </p:nvSpPr>
            <p:spPr>
              <a:xfrm>
                <a:off x="5582805" y="4667249"/>
                <a:ext cx="46416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zh-CN" alt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3" name="文本框 3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2805" y="4667249"/>
                <a:ext cx="464166" cy="207749"/>
              </a:xfrm>
              <a:prstGeom prst="rect">
                <a:avLst/>
              </a:prstGeom>
              <a:blipFill rotWithShape="1">
                <a:blip r:embed="rId6"/>
                <a:stretch>
                  <a:fillRect l="-7895" r="-9211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4" name="直接连接符 73"/>
          <p:cNvCxnSpPr/>
          <p:nvPr/>
        </p:nvCxnSpPr>
        <p:spPr>
          <a:xfrm flipH="1">
            <a:off x="5741770" y="4502000"/>
            <a:ext cx="1997" cy="19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本框 321"/>
              <p:cNvSpPr txBox="1"/>
              <p:nvPr/>
            </p:nvSpPr>
            <p:spPr>
              <a:xfrm>
                <a:off x="1546433" y="4660746"/>
                <a:ext cx="18171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5" name="文本框 3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433" y="4660746"/>
                <a:ext cx="181716" cy="207749"/>
              </a:xfrm>
              <a:prstGeom prst="rect">
                <a:avLst/>
              </a:prstGeom>
              <a:blipFill rotWithShape="1">
                <a:blip r:embed="rId7"/>
                <a:stretch>
                  <a:fillRect l="-20690" r="-10345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接连接符 75"/>
          <p:cNvCxnSpPr/>
          <p:nvPr/>
        </p:nvCxnSpPr>
        <p:spPr>
          <a:xfrm flipH="1">
            <a:off x="1620657" y="4495496"/>
            <a:ext cx="1997" cy="19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328"/>
              <p:cNvSpPr txBox="1"/>
              <p:nvPr/>
            </p:nvSpPr>
            <p:spPr>
              <a:xfrm>
                <a:off x="8346780" y="3529105"/>
                <a:ext cx="251159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h𝑟</m:t>
                          </m:r>
                        </m:sub>
                      </m:sSub>
                    </m:oMath>
                  </m:oMathPara>
                </a14:m>
                <a:endParaRPr lang="zh-CN" alt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7" name="文本框 3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6780" y="3529105"/>
                <a:ext cx="251159" cy="207749"/>
              </a:xfrm>
              <a:prstGeom prst="rect">
                <a:avLst/>
              </a:prstGeom>
              <a:blipFill rotWithShape="1">
                <a:blip r:embed="rId8"/>
                <a:stretch>
                  <a:fillRect l="-14634" r="-4878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330"/>
              <p:cNvSpPr txBox="1"/>
              <p:nvPr/>
            </p:nvSpPr>
            <p:spPr>
              <a:xfrm>
                <a:off x="7157948" y="4680966"/>
                <a:ext cx="144848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zh-CN" alt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8" name="文本框 3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7948" y="4680966"/>
                <a:ext cx="144848" cy="207749"/>
              </a:xfrm>
              <a:prstGeom prst="rect">
                <a:avLst/>
              </a:prstGeom>
              <a:blipFill rotWithShape="1">
                <a:blip r:embed="rId9"/>
                <a:stretch>
                  <a:fillRect l="-25000" r="-29167" b="-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9" name="直接连接符 78"/>
          <p:cNvCxnSpPr/>
          <p:nvPr/>
        </p:nvCxnSpPr>
        <p:spPr>
          <a:xfrm flipH="1">
            <a:off x="7227271" y="4515036"/>
            <a:ext cx="1997" cy="19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332"/>
              <p:cNvSpPr txBox="1"/>
              <p:nvPr/>
            </p:nvSpPr>
            <p:spPr>
              <a:xfrm>
                <a:off x="4376085" y="4656602"/>
                <a:ext cx="161198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0" name="文本框 3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085" y="4656602"/>
                <a:ext cx="161198" cy="207749"/>
              </a:xfrm>
              <a:prstGeom prst="rect">
                <a:avLst/>
              </a:prstGeom>
              <a:blipFill rotWithShape="1">
                <a:blip r:embed="rId10"/>
                <a:stretch>
                  <a:fillRect l="-23077" r="-7692" b="-147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直接连接符 80"/>
          <p:cNvCxnSpPr/>
          <p:nvPr/>
        </p:nvCxnSpPr>
        <p:spPr>
          <a:xfrm flipH="1">
            <a:off x="4450309" y="4491353"/>
            <a:ext cx="1997" cy="1935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1107813" y="3423057"/>
            <a:ext cx="1019836" cy="1019836"/>
            <a:chOff x="2847974" y="1238249"/>
            <a:chExt cx="1609725" cy="1609725"/>
          </a:xfrm>
        </p:grpSpPr>
        <p:pic>
          <p:nvPicPr>
            <p:cNvPr id="83" name="图片 82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7974" y="1238249"/>
              <a:ext cx="1609725" cy="1609725"/>
            </a:xfrm>
            <a:prstGeom prst="rect">
              <a:avLst/>
            </a:prstGeom>
            <a:blipFill dpi="0" rotWithShape="1">
              <a:blip r:embed="rId13"/>
              <a:srcRect/>
              <a:stretch>
                <a:fillRect/>
              </a:stretch>
            </a:blipFill>
          </p:spPr>
        </p:pic>
        <p:pic>
          <p:nvPicPr>
            <p:cNvPr id="84" name="图片 8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27" t="30770" r="53254" b="41418"/>
            <a:stretch/>
          </p:blipFill>
          <p:spPr>
            <a:xfrm>
              <a:off x="3276600" y="1733549"/>
              <a:ext cx="323850" cy="447675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</p:grpSp>
      <p:grpSp>
        <p:nvGrpSpPr>
          <p:cNvPr id="85" name="组合 84"/>
          <p:cNvGrpSpPr/>
          <p:nvPr/>
        </p:nvGrpSpPr>
        <p:grpSpPr>
          <a:xfrm>
            <a:off x="2377460" y="1575425"/>
            <a:ext cx="1019836" cy="1019836"/>
            <a:chOff x="2847974" y="1238249"/>
            <a:chExt cx="1609725" cy="1609725"/>
          </a:xfrm>
        </p:grpSpPr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7974" y="1238249"/>
              <a:ext cx="1609725" cy="1609725"/>
            </a:xfrm>
            <a:prstGeom prst="rect">
              <a:avLst/>
            </a:prstGeom>
            <a:ln w="19050">
              <a:noFill/>
              <a:prstDash val="dash"/>
            </a:ln>
          </p:spPr>
        </p:pic>
        <p:pic>
          <p:nvPicPr>
            <p:cNvPr id="87" name="图片 8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27" t="30770" r="53254" b="41418"/>
            <a:stretch/>
          </p:blipFill>
          <p:spPr>
            <a:xfrm>
              <a:off x="3276600" y="1733549"/>
              <a:ext cx="323850" cy="447675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</p:grpSp>
      <p:grpSp>
        <p:nvGrpSpPr>
          <p:cNvPr id="88" name="组合 87"/>
          <p:cNvGrpSpPr/>
          <p:nvPr/>
        </p:nvGrpSpPr>
        <p:grpSpPr>
          <a:xfrm>
            <a:off x="2380843" y="3429834"/>
            <a:ext cx="1019836" cy="1019836"/>
            <a:chOff x="2847974" y="1238249"/>
            <a:chExt cx="1609725" cy="1609725"/>
          </a:xfrm>
        </p:grpSpPr>
        <p:pic>
          <p:nvPicPr>
            <p:cNvPr id="89" name="图片 88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7974" y="1238249"/>
              <a:ext cx="1609725" cy="1609725"/>
            </a:xfrm>
            <a:prstGeom prst="rect">
              <a:avLst/>
            </a:prstGeom>
            <a:ln w="19050">
              <a:noFill/>
              <a:prstDash val="dash"/>
            </a:ln>
          </p:spPr>
        </p:pic>
        <p:pic>
          <p:nvPicPr>
            <p:cNvPr id="90" name="图片 89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27" t="30770" r="53254" b="41418"/>
            <a:stretch/>
          </p:blipFill>
          <p:spPr>
            <a:xfrm>
              <a:off x="3276600" y="1733549"/>
              <a:ext cx="323850" cy="447675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</p:grpSp>
      <p:pic>
        <p:nvPicPr>
          <p:cNvPr id="91" name="图片 9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0" t="40237" r="39645" b="28994"/>
          <a:stretch/>
        </p:blipFill>
        <p:spPr>
          <a:xfrm>
            <a:off x="2775161" y="3845004"/>
            <a:ext cx="203906" cy="27902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</p:pic>
      <p:grpSp>
        <p:nvGrpSpPr>
          <p:cNvPr id="92" name="组合 91"/>
          <p:cNvGrpSpPr/>
          <p:nvPr/>
        </p:nvGrpSpPr>
        <p:grpSpPr>
          <a:xfrm>
            <a:off x="3932433" y="3429834"/>
            <a:ext cx="1019836" cy="1019836"/>
            <a:chOff x="8181974" y="1238247"/>
            <a:chExt cx="1609725" cy="1609725"/>
          </a:xfrm>
        </p:grpSpPr>
        <p:grpSp>
          <p:nvGrpSpPr>
            <p:cNvPr id="93" name="组合 92"/>
            <p:cNvGrpSpPr/>
            <p:nvPr/>
          </p:nvGrpSpPr>
          <p:grpSpPr>
            <a:xfrm>
              <a:off x="8181974" y="1238247"/>
              <a:ext cx="1609725" cy="1609725"/>
              <a:chOff x="8181974" y="1238247"/>
              <a:chExt cx="1609725" cy="1609725"/>
            </a:xfrm>
          </p:grpSpPr>
          <p:grpSp>
            <p:nvGrpSpPr>
              <p:cNvPr id="95" name="组合 94"/>
              <p:cNvGrpSpPr/>
              <p:nvPr/>
            </p:nvGrpSpPr>
            <p:grpSpPr>
              <a:xfrm>
                <a:off x="8181974" y="1238247"/>
                <a:ext cx="1609725" cy="1609725"/>
                <a:chOff x="6457949" y="1238248"/>
                <a:chExt cx="1609725" cy="1609725"/>
              </a:xfrm>
            </p:grpSpPr>
            <p:grpSp>
              <p:nvGrpSpPr>
                <p:cNvPr id="97" name="组合 96"/>
                <p:cNvGrpSpPr/>
                <p:nvPr/>
              </p:nvGrpSpPr>
              <p:grpSpPr>
                <a:xfrm>
                  <a:off x="6457949" y="1238248"/>
                  <a:ext cx="1609725" cy="1609725"/>
                  <a:chOff x="6457949" y="1238248"/>
                  <a:chExt cx="1609725" cy="1609725"/>
                </a:xfrm>
              </p:grpSpPr>
              <p:grpSp>
                <p:nvGrpSpPr>
                  <p:cNvPr id="99" name="组合 98"/>
                  <p:cNvGrpSpPr/>
                  <p:nvPr/>
                </p:nvGrpSpPr>
                <p:grpSpPr>
                  <a:xfrm>
                    <a:off x="6457949" y="1238248"/>
                    <a:ext cx="1609725" cy="1609725"/>
                    <a:chOff x="4667249" y="1238249"/>
                    <a:chExt cx="1609725" cy="1609725"/>
                  </a:xfrm>
                </p:grpSpPr>
                <p:grpSp>
                  <p:nvGrpSpPr>
                    <p:cNvPr id="101" name="组合 100"/>
                    <p:cNvGrpSpPr/>
                    <p:nvPr/>
                  </p:nvGrpSpPr>
                  <p:grpSpPr>
                    <a:xfrm>
                      <a:off x="4667249" y="1238249"/>
                      <a:ext cx="1609725" cy="1609725"/>
                      <a:chOff x="2847974" y="1238249"/>
                      <a:chExt cx="1609725" cy="1609725"/>
                    </a:xfrm>
                  </p:grpSpPr>
                  <p:pic>
                    <p:nvPicPr>
                      <p:cNvPr id="103" name="图片 102"/>
                      <p:cNvPicPr>
                        <a:picLocks noChangeAspect="1"/>
                      </p:cNvPicPr>
                      <p:nvPr/>
                    </p:nvPicPr>
                    <p:blipFill>
                      <a:blip r:embed="rId11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2">
                                <a14:imgEffect>
                                  <a14:brightnessContrast bright="-40000" contrast="-2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47974" y="1238249"/>
                        <a:ext cx="1609725" cy="1609725"/>
                      </a:xfrm>
                      <a:prstGeom prst="rect">
                        <a:avLst/>
                      </a:prstGeom>
                      <a:ln w="34925">
                        <a:noFill/>
                      </a:ln>
                    </p:spPr>
                  </p:pic>
                  <p:pic>
                    <p:nvPicPr>
                      <p:cNvPr id="104" name="图片 103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rightnessContrast bright="-40000" contrast="-2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627" t="30770" r="53254" b="41418"/>
                      <a:stretch/>
                    </p:blipFill>
                    <p:spPr>
                      <a:xfrm>
                        <a:off x="3276600" y="1733549"/>
                        <a:ext cx="323849" cy="447675"/>
                      </a:xfrm>
                      <a:prstGeom prst="rect">
                        <a:avLst/>
                      </a:prstGeom>
                      <a:ln w="19050">
                        <a:solidFill>
                          <a:srgbClr val="00B0F0"/>
                        </a:solidFill>
                        <a:prstDash val="dash"/>
                      </a:ln>
                    </p:spPr>
                  </p:pic>
                </p:grpSp>
                <p:pic>
                  <p:nvPicPr>
                    <p:cNvPr id="102" name="图片 101"/>
                    <p:cNvPicPr>
                      <a:picLocks noChangeAspect="1"/>
                    </p:cNvPicPr>
                    <p:nvPr/>
                  </p:nvPicPr>
                  <p:blipFill rotWithShape="1">
                    <a:blip r:embed="rId14"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rightnessContrast bright="-40000" contrast="-2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870" t="40237" r="39645" b="28994"/>
                    <a:stretch/>
                  </p:blipFill>
                  <p:spPr>
                    <a:xfrm>
                      <a:off x="5276850" y="1885950"/>
                      <a:ext cx="361950" cy="495300"/>
                    </a:xfrm>
                    <a:prstGeom prst="rect">
                      <a:avLst/>
                    </a:prstGeom>
                    <a:ln w="19050">
                      <a:solidFill>
                        <a:srgbClr val="00B0F0"/>
                      </a:solidFill>
                      <a:prstDash val="dash"/>
                    </a:ln>
                  </p:spPr>
                </p:pic>
              </p:grpSp>
              <p:pic>
                <p:nvPicPr>
                  <p:cNvPr id="100" name="图片 99"/>
                  <p:cNvPicPr>
                    <a:picLocks noChangeAspect="1"/>
                  </p:cNvPicPr>
                  <p:nvPr/>
                </p:nvPicPr>
                <p:blipFill rotWithShape="1">
                  <a:blip r:embed="rId14">
                    <a:extLst>
                      <a:ext uri="{BEBA8EAE-BF5A-486C-A8C5-ECC9F3942E4B}">
                        <a14:imgProps xmlns:a14="http://schemas.microsoft.com/office/drawing/2010/main">
                          <a14:imgLayer r:embed="rId15">
                            <a14:imgEffect>
                              <a14:brightnessContrast bright="-40000" contras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9586" t="34911" r="53254" b="41420"/>
                  <a:stretch/>
                </p:blipFill>
                <p:spPr>
                  <a:xfrm>
                    <a:off x="6934200" y="1800225"/>
                    <a:ext cx="276225" cy="381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8" name="图片 97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rightnessContrast bright="-40000" contras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846" t="31066" r="23077" b="36982"/>
                <a:stretch/>
              </p:blipFill>
              <p:spPr>
                <a:xfrm>
                  <a:off x="7324725" y="1743076"/>
                  <a:ext cx="371475" cy="514350"/>
                </a:xfrm>
                <a:prstGeom prst="rect">
                  <a:avLst/>
                </a:prstGeom>
                <a:ln w="19050">
                  <a:solidFill>
                    <a:srgbClr val="00B0F0"/>
                  </a:solidFill>
                  <a:prstDash val="dash"/>
                </a:ln>
              </p:spPr>
            </p:pic>
          </p:grpSp>
          <p:pic>
            <p:nvPicPr>
              <p:cNvPr id="96" name="图片 95"/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-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87" t="39645" r="39645" b="33137"/>
              <a:stretch/>
            </p:blipFill>
            <p:spPr>
              <a:xfrm>
                <a:off x="8896346" y="1884173"/>
                <a:ext cx="266701" cy="438150"/>
              </a:xfrm>
              <a:prstGeom prst="rect">
                <a:avLst/>
              </a:prstGeom>
              <a:ln w="34925">
                <a:noFill/>
              </a:ln>
            </p:spPr>
          </p:pic>
        </p:grpSp>
        <p:pic>
          <p:nvPicPr>
            <p:cNvPr id="94" name="图片 9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03" t="64496" r="37834" b="8876"/>
            <a:stretch/>
          </p:blipFill>
          <p:spPr>
            <a:xfrm>
              <a:off x="8867775" y="2276475"/>
              <a:ext cx="314907" cy="428625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</p:grpSp>
      <p:grpSp>
        <p:nvGrpSpPr>
          <p:cNvPr id="105" name="组合 104"/>
          <p:cNvGrpSpPr/>
          <p:nvPr/>
        </p:nvGrpSpPr>
        <p:grpSpPr>
          <a:xfrm>
            <a:off x="5194785" y="3429834"/>
            <a:ext cx="1019836" cy="1019836"/>
            <a:chOff x="9886947" y="1238246"/>
            <a:chExt cx="1609725" cy="1609725"/>
          </a:xfrm>
        </p:grpSpPr>
        <p:grpSp>
          <p:nvGrpSpPr>
            <p:cNvPr id="106" name="组合 105"/>
            <p:cNvGrpSpPr/>
            <p:nvPr/>
          </p:nvGrpSpPr>
          <p:grpSpPr>
            <a:xfrm>
              <a:off x="9886947" y="1238246"/>
              <a:ext cx="1609725" cy="1609725"/>
              <a:chOff x="9886947" y="1238246"/>
              <a:chExt cx="1609725" cy="1609725"/>
            </a:xfrm>
          </p:grpSpPr>
          <p:grpSp>
            <p:nvGrpSpPr>
              <p:cNvPr id="108" name="组合 107"/>
              <p:cNvGrpSpPr/>
              <p:nvPr/>
            </p:nvGrpSpPr>
            <p:grpSpPr>
              <a:xfrm>
                <a:off x="9886947" y="1238246"/>
                <a:ext cx="1609725" cy="1609725"/>
                <a:chOff x="9886947" y="1238246"/>
                <a:chExt cx="1609725" cy="1609725"/>
              </a:xfrm>
            </p:grpSpPr>
            <p:grpSp>
              <p:nvGrpSpPr>
                <p:cNvPr id="110" name="组合 109"/>
                <p:cNvGrpSpPr/>
                <p:nvPr/>
              </p:nvGrpSpPr>
              <p:grpSpPr>
                <a:xfrm>
                  <a:off x="9886947" y="1238246"/>
                  <a:ext cx="1609725" cy="1609725"/>
                  <a:chOff x="8181974" y="1238247"/>
                  <a:chExt cx="1609725" cy="1609725"/>
                </a:xfrm>
              </p:grpSpPr>
              <p:grpSp>
                <p:nvGrpSpPr>
                  <p:cNvPr id="112" name="组合 111"/>
                  <p:cNvGrpSpPr/>
                  <p:nvPr/>
                </p:nvGrpSpPr>
                <p:grpSpPr>
                  <a:xfrm>
                    <a:off x="8181974" y="1238247"/>
                    <a:ext cx="1609725" cy="1609725"/>
                    <a:chOff x="8181974" y="1238247"/>
                    <a:chExt cx="1609725" cy="1609725"/>
                  </a:xfrm>
                </p:grpSpPr>
                <p:grpSp>
                  <p:nvGrpSpPr>
                    <p:cNvPr id="114" name="组合 113"/>
                    <p:cNvGrpSpPr/>
                    <p:nvPr/>
                  </p:nvGrpSpPr>
                  <p:grpSpPr>
                    <a:xfrm>
                      <a:off x="8181974" y="1238247"/>
                      <a:ext cx="1609725" cy="1609725"/>
                      <a:chOff x="6457949" y="1238248"/>
                      <a:chExt cx="1609725" cy="1609725"/>
                    </a:xfrm>
                  </p:grpSpPr>
                  <p:grpSp>
                    <p:nvGrpSpPr>
                      <p:cNvPr id="116" name="组合 115"/>
                      <p:cNvGrpSpPr/>
                      <p:nvPr/>
                    </p:nvGrpSpPr>
                    <p:grpSpPr>
                      <a:xfrm>
                        <a:off x="6457949" y="1238248"/>
                        <a:ext cx="1609725" cy="1609725"/>
                        <a:chOff x="6457949" y="1238248"/>
                        <a:chExt cx="1609725" cy="1609725"/>
                      </a:xfrm>
                    </p:grpSpPr>
                    <p:grpSp>
                      <p:nvGrpSpPr>
                        <p:cNvPr id="118" name="组合 117"/>
                        <p:cNvGrpSpPr/>
                        <p:nvPr/>
                      </p:nvGrpSpPr>
                      <p:grpSpPr>
                        <a:xfrm>
                          <a:off x="6457949" y="1238248"/>
                          <a:ext cx="1609725" cy="1609725"/>
                          <a:chOff x="4667249" y="1238249"/>
                          <a:chExt cx="1609725" cy="1609725"/>
                        </a:xfrm>
                      </p:grpSpPr>
                      <p:grpSp>
                        <p:nvGrpSpPr>
                          <p:cNvPr id="120" name="组合 119"/>
                          <p:cNvGrpSpPr/>
                          <p:nvPr/>
                        </p:nvGrpSpPr>
                        <p:grpSpPr>
                          <a:xfrm>
                            <a:off x="4667249" y="1238249"/>
                            <a:ext cx="1609725" cy="1609725"/>
                            <a:chOff x="2847974" y="1238249"/>
                            <a:chExt cx="1609725" cy="1609725"/>
                          </a:xfrm>
                        </p:grpSpPr>
                        <p:pic>
                          <p:nvPicPr>
                            <p:cNvPr id="122" name="图片 121"/>
                            <p:cNvPicPr>
                              <a:picLocks noChangeAspect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2">
                                      <a14:imgEffect>
                                        <a14:brightnessContrast bright="-40000" contrast="-2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tretch>
                              <a:fillRect/>
                            </a:stretch>
                          </p:blipFill>
                          <p:spPr>
                            <a:xfrm>
                              <a:off x="2847974" y="1238249"/>
                              <a:ext cx="1609725" cy="1609725"/>
                            </a:xfrm>
                            <a:prstGeom prst="rect">
                              <a:avLst/>
                            </a:prstGeom>
                            <a:ln w="34925">
                              <a:noFill/>
                            </a:ln>
                          </p:spPr>
                        </p:pic>
                        <p:pic>
                          <p:nvPicPr>
                            <p:cNvPr id="123" name="图片 122"/>
                            <p:cNvPicPr>
                              <a:picLocks noChangeAspect="1"/>
                            </p:cNvPicPr>
                            <p:nvPr/>
                          </p:nvPicPr>
                          <p:blipFill rotWithShape="1">
                            <a:blip r:embed="rId14">
                              <a:extLst>
                                <a:ext uri="{BEBA8EAE-BF5A-486C-A8C5-ECC9F3942E4B}">
                                  <a14:imgProps xmlns:a14="http://schemas.microsoft.com/office/drawing/2010/main">
                                    <a14:imgLayer r:embed="rId15">
                                      <a14:imgEffect>
                                        <a14:brightnessContrast bright="-40000" contrast="-20000"/>
                                      </a14:imgEffect>
                                    </a14:imgLayer>
                                  </a14:imgProps>
                                </a:ex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 l="26627" t="30770" r="53254" b="41418"/>
                            <a:stretch/>
                          </p:blipFill>
                          <p:spPr>
                            <a:xfrm>
                              <a:off x="3276600" y="1733549"/>
                              <a:ext cx="323849" cy="447675"/>
                            </a:xfrm>
                            <a:prstGeom prst="rect">
                              <a:avLst/>
                            </a:prstGeom>
                            <a:ln w="19050">
                              <a:solidFill>
                                <a:srgbClr val="00B0F0"/>
                              </a:solidFill>
                              <a:prstDash val="dash"/>
                            </a:ln>
                          </p:spPr>
                        </p:pic>
                      </p:grpSp>
                      <p:pic>
                        <p:nvPicPr>
                          <p:cNvPr id="121" name="图片 120"/>
                          <p:cNvPicPr>
                            <a:picLocks noChangeAspect="1"/>
                          </p:cNvPicPr>
                          <p:nvPr/>
                        </p:nvPicPr>
                        <p:blipFill rotWithShape="1">
                          <a:blip r:embed="rId14">
                            <a:extLst>
                              <a:ext uri="{BEBA8EAE-BF5A-486C-A8C5-ECC9F3942E4B}">
                                <a14:imgProps xmlns:a14="http://schemas.microsoft.com/office/drawing/2010/main">
                                  <a14:imgLayer r:embed="rId15">
                                    <a14:imgEffect>
                                      <a14:brightnessContrast bright="-40000" contrast="-20000"/>
                                    </a14:imgEffect>
                                  </a14:imgLayer>
                                </a14:imgProps>
                              </a:ex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 l="37870" t="40237" r="39645" b="28994"/>
                          <a:stretch/>
                        </p:blipFill>
                        <p:spPr>
                          <a:xfrm>
                            <a:off x="5276850" y="1885950"/>
                            <a:ext cx="361950" cy="495300"/>
                          </a:xfrm>
                          <a:prstGeom prst="rect">
                            <a:avLst/>
                          </a:prstGeom>
                          <a:ln w="19050">
                            <a:solidFill>
                              <a:srgbClr val="00B0F0"/>
                            </a:solidFill>
                            <a:prstDash val="dash"/>
                          </a:ln>
                        </p:spPr>
                      </p:pic>
                    </p:grpSp>
                    <p:pic>
                      <p:nvPicPr>
                        <p:cNvPr id="119" name="图片 118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14">
                          <a:extLst>
                            <a:ext uri="{BEBA8EAE-BF5A-486C-A8C5-ECC9F3942E4B}">
                              <a14:imgProps xmlns:a14="http://schemas.microsoft.com/office/drawing/2010/main">
                                <a14:imgLayer r:embed="rId15">
                                  <a14:imgEffect>
                                    <a14:brightnessContrast bright="-40000" contrast="-20000"/>
                                  </a14:imgEffect>
                                </a14:imgLayer>
                              </a14:imgProps>
                            </a:ex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9586" t="34911" r="53254" b="41420"/>
                        <a:stretch/>
                      </p:blipFill>
                      <p:spPr>
                        <a:xfrm>
                          <a:off x="6934200" y="1800225"/>
                          <a:ext cx="276225" cy="381000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117" name="图片 116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14">
                        <a:extLst>
                          <a:ext uri="{BEBA8EAE-BF5A-486C-A8C5-ECC9F3942E4B}">
                            <a14:imgProps xmlns:a14="http://schemas.microsoft.com/office/drawing/2010/main">
                              <a14:imgLayer r:embed="rId15">
                                <a14:imgEffect>
                                  <a14:brightnessContrast bright="-40000" contrast="-20000"/>
                                </a14:imgEffect>
                              </a14:imgLayer>
                            </a14:imgProps>
                          </a:ex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3846" t="31066" r="23077" b="36982"/>
                      <a:stretch/>
                    </p:blipFill>
                    <p:spPr>
                      <a:xfrm>
                        <a:off x="7324725" y="1743076"/>
                        <a:ext cx="371475" cy="514350"/>
                      </a:xfrm>
                      <a:prstGeom prst="rect">
                        <a:avLst/>
                      </a:prstGeom>
                      <a:ln w="19050">
                        <a:solidFill>
                          <a:srgbClr val="00B0F0"/>
                        </a:solidFill>
                        <a:prstDash val="dash"/>
                      </a:ln>
                    </p:spPr>
                  </p:pic>
                </p:grpSp>
                <p:pic>
                  <p:nvPicPr>
                    <p:cNvPr id="115" name="图片 114"/>
                    <p:cNvPicPr>
                      <a:picLocks noChangeAspect="1"/>
                    </p:cNvPicPr>
                    <p:nvPr/>
                  </p:nvPicPr>
                  <p:blipFill rotWithShape="1">
                    <a:blip r:embed="rId14">
                      <a:extLst>
                        <a:ext uri="{BEBA8EAE-BF5A-486C-A8C5-ECC9F3942E4B}">
                          <a14:imgProps xmlns:a14="http://schemas.microsoft.com/office/drawing/2010/main">
                            <a14:imgLayer r:embed="rId15">
                              <a14:imgEffect>
                                <a14:brightnessContrast bright="-40000" contrast="-20000"/>
                              </a14:imgEffect>
                            </a14:imgLayer>
                          </a14:imgProps>
                        </a:ex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43787" t="39645" r="39645" b="33137"/>
                    <a:stretch/>
                  </p:blipFill>
                  <p:spPr>
                    <a:xfrm>
                      <a:off x="8885871" y="1884174"/>
                      <a:ext cx="266701" cy="43815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3" name="图片 112"/>
                  <p:cNvPicPr>
                    <a:picLocks noChangeAspect="1"/>
                  </p:cNvPicPr>
                  <p:nvPr/>
                </p:nvPicPr>
                <p:blipFill rotWithShape="1">
                  <a:blip r:embed="rId14">
                    <a:extLst>
                      <a:ext uri="{BEBA8EAE-BF5A-486C-A8C5-ECC9F3942E4B}">
                        <a14:imgProps xmlns:a14="http://schemas.microsoft.com/office/drawing/2010/main">
                          <a14:imgLayer r:embed="rId15">
                            <a14:imgEffect>
                              <a14:brightnessContrast bright="-40000" contrast="-2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2603" t="64496" r="37834" b="8876"/>
                  <a:stretch/>
                </p:blipFill>
                <p:spPr>
                  <a:xfrm>
                    <a:off x="8867775" y="2276475"/>
                    <a:ext cx="314907" cy="428625"/>
                  </a:xfrm>
                  <a:prstGeom prst="rect">
                    <a:avLst/>
                  </a:prstGeom>
                  <a:ln w="19050">
                    <a:solidFill>
                      <a:srgbClr val="00B0F0"/>
                    </a:solidFill>
                    <a:prstDash val="dash"/>
                  </a:ln>
                </p:spPr>
              </p:pic>
            </p:grpSp>
            <p:pic>
              <p:nvPicPr>
                <p:cNvPr id="111" name="图片 110"/>
                <p:cNvPicPr>
                  <a:picLocks noChangeAspect="1"/>
                </p:cNvPicPr>
                <p:nvPr/>
              </p:nvPicPr>
              <p:blipFill rotWithShape="1"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rightnessContrast bright="-40000" contrast="-2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9052" t="54438" r="37835" b="29062"/>
                <a:stretch/>
              </p:blipFill>
              <p:spPr>
                <a:xfrm>
                  <a:off x="10515600" y="2114550"/>
                  <a:ext cx="372055" cy="265599"/>
                </a:xfrm>
                <a:prstGeom prst="rect">
                  <a:avLst/>
                </a:prstGeom>
              </p:spPr>
            </p:pic>
          </p:grpSp>
          <p:pic>
            <p:nvPicPr>
              <p:cNvPr id="109" name="图片 108"/>
              <p:cNvPicPr>
                <a:picLocks noChangeAspect="1"/>
              </p:cNvPicPr>
              <p:nvPr/>
            </p:nvPicPr>
            <p:blipFill rotWithShape="1">
              <a:blip r:embed="rId14"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brightnessContrast bright="-40000" contrast="-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030" t="57250" r="33431" b="36478"/>
              <a:stretch/>
            </p:blipFill>
            <p:spPr>
              <a:xfrm>
                <a:off x="10607041" y="2156460"/>
                <a:ext cx="346704" cy="100962"/>
              </a:xfrm>
              <a:prstGeom prst="rect">
                <a:avLst/>
              </a:prstGeom>
            </p:spPr>
          </p:pic>
        </p:grpSp>
        <p:pic>
          <p:nvPicPr>
            <p:cNvPr id="107" name="图片 10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515" t="60897" r="21657" b="11175"/>
            <a:stretch/>
          </p:blipFill>
          <p:spPr>
            <a:xfrm>
              <a:off x="10812780" y="2217420"/>
              <a:ext cx="335280" cy="44958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</p:pic>
      </p:grpSp>
      <p:sp>
        <p:nvSpPr>
          <p:cNvPr id="124" name="矩形 123"/>
          <p:cNvSpPr/>
          <p:nvPr/>
        </p:nvSpPr>
        <p:spPr>
          <a:xfrm>
            <a:off x="2" y="3674726"/>
            <a:ext cx="1144589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Attended part enhancement</a:t>
            </a:r>
            <a:endParaRPr lang="zh-CN" altLang="en-US" sz="135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25" name="组合 124"/>
          <p:cNvGrpSpPr/>
          <p:nvPr/>
        </p:nvGrpSpPr>
        <p:grpSpPr>
          <a:xfrm>
            <a:off x="6730638" y="3426391"/>
            <a:ext cx="1019836" cy="1019836"/>
            <a:chOff x="7840597" y="230905"/>
            <a:chExt cx="1359781" cy="1359781"/>
          </a:xfrm>
        </p:grpSpPr>
        <p:pic>
          <p:nvPicPr>
            <p:cNvPr id="126" name="图片 125"/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0597" y="230905"/>
              <a:ext cx="1359781" cy="1359781"/>
            </a:xfrm>
            <a:prstGeom prst="rect">
              <a:avLst/>
            </a:prstGeom>
            <a:ln w="19050">
              <a:solidFill>
                <a:srgbClr val="00B0F0"/>
              </a:solidFill>
              <a:prstDash val="dash"/>
            </a:ln>
          </p:spPr>
        </p:pic>
        <p:pic>
          <p:nvPicPr>
            <p:cNvPr id="127" name="图片 12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91" t="6846" r="76689" b="65356"/>
            <a:stretch/>
          </p:blipFill>
          <p:spPr>
            <a:xfrm>
              <a:off x="7884000" y="324000"/>
              <a:ext cx="273600" cy="378000"/>
            </a:xfrm>
            <a:prstGeom prst="rect">
              <a:avLst/>
            </a:prstGeom>
            <a:ln w="19050">
              <a:solidFill>
                <a:srgbClr val="FF0000"/>
              </a:solidFill>
              <a:prstDash val="solid"/>
            </a:ln>
          </p:spPr>
        </p:pic>
      </p:grpSp>
      <p:pic>
        <p:nvPicPr>
          <p:cNvPr id="128" name="图片 1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638" y="1575426"/>
            <a:ext cx="1019836" cy="1019836"/>
          </a:xfrm>
          <a:prstGeom prst="rect">
            <a:avLst/>
          </a:prstGeom>
          <a:ln w="19050">
            <a:solidFill>
              <a:srgbClr val="00B0F0"/>
            </a:solidFill>
            <a:prstDash val="dash"/>
          </a:ln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226" y="1575425"/>
            <a:ext cx="1019836" cy="1019836"/>
          </a:xfrm>
          <a:prstGeom prst="rect">
            <a:avLst/>
          </a:prstGeom>
        </p:spPr>
      </p:pic>
      <p:cxnSp>
        <p:nvCxnSpPr>
          <p:cNvPr id="130" name="直接箭头连接符 129"/>
          <p:cNvCxnSpPr>
            <a:stCxn id="86" idx="2"/>
            <a:endCxn id="132" idx="0"/>
          </p:cNvCxnSpPr>
          <p:nvPr/>
        </p:nvCxnSpPr>
        <p:spPr>
          <a:xfrm flipH="1">
            <a:off x="2886595" y="2595262"/>
            <a:ext cx="785" cy="125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Rectangle 123"/>
          <p:cNvSpPr/>
          <p:nvPr/>
        </p:nvSpPr>
        <p:spPr>
          <a:xfrm>
            <a:off x="2396576" y="3076377"/>
            <a:ext cx="980034" cy="2381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Local Enhancement Network</a:t>
            </a:r>
          </a:p>
        </p:txBody>
      </p:sp>
      <p:sp>
        <p:nvSpPr>
          <p:cNvPr id="132" name="Rectangle 121"/>
          <p:cNvSpPr/>
          <p:nvPr/>
        </p:nvSpPr>
        <p:spPr>
          <a:xfrm>
            <a:off x="2396576" y="2720682"/>
            <a:ext cx="980034" cy="2448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Policy Network</a:t>
            </a:r>
          </a:p>
        </p:txBody>
      </p:sp>
      <p:cxnSp>
        <p:nvCxnSpPr>
          <p:cNvPr id="133" name="直接箭头连接符 132"/>
          <p:cNvCxnSpPr>
            <a:stCxn id="132" idx="2"/>
            <a:endCxn id="131" idx="0"/>
          </p:cNvCxnSpPr>
          <p:nvPr/>
        </p:nvCxnSpPr>
        <p:spPr>
          <a:xfrm>
            <a:off x="2886593" y="2965533"/>
            <a:ext cx="0" cy="110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>
            <a:stCxn id="131" idx="2"/>
            <a:endCxn id="89" idx="0"/>
          </p:cNvCxnSpPr>
          <p:nvPr/>
        </p:nvCxnSpPr>
        <p:spPr>
          <a:xfrm>
            <a:off x="2886594" y="3314546"/>
            <a:ext cx="4168" cy="115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文本框 219"/>
          <p:cNvSpPr txBox="1"/>
          <p:nvPr/>
        </p:nvSpPr>
        <p:spPr>
          <a:xfrm>
            <a:off x="3464321" y="3750209"/>
            <a:ext cx="394197" cy="3577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725" dirty="0">
                <a:solidFill>
                  <a:prstClr val="black"/>
                </a:solidFill>
              </a:rPr>
              <a:t>….</a:t>
            </a:r>
            <a:endParaRPr lang="zh-CN" altLang="en-US" sz="1725" dirty="0">
              <a:solidFill>
                <a:prstClr val="black"/>
              </a:solidFill>
            </a:endParaRPr>
          </a:p>
        </p:txBody>
      </p:sp>
      <p:sp>
        <p:nvSpPr>
          <p:cNvPr id="136" name="文本框 220"/>
          <p:cNvSpPr txBox="1"/>
          <p:nvPr/>
        </p:nvSpPr>
        <p:spPr>
          <a:xfrm>
            <a:off x="6262293" y="3750209"/>
            <a:ext cx="394197" cy="35779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725" dirty="0">
                <a:solidFill>
                  <a:prstClr val="black"/>
                </a:solidFill>
              </a:rPr>
              <a:t>….</a:t>
            </a:r>
            <a:endParaRPr lang="zh-CN" altLang="en-US" sz="1725" dirty="0">
              <a:solidFill>
                <a:prstClr val="black"/>
              </a:solidFill>
            </a:endParaRPr>
          </a:p>
        </p:txBody>
      </p:sp>
      <p:cxnSp>
        <p:nvCxnSpPr>
          <p:cNvPr id="137" name="直接箭头连接符 136"/>
          <p:cNvCxnSpPr>
            <a:endCxn id="139" idx="0"/>
          </p:cNvCxnSpPr>
          <p:nvPr/>
        </p:nvCxnSpPr>
        <p:spPr>
          <a:xfrm flipH="1">
            <a:off x="1621662" y="2595748"/>
            <a:ext cx="785" cy="125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Rectangle 123"/>
          <p:cNvSpPr/>
          <p:nvPr/>
        </p:nvSpPr>
        <p:spPr>
          <a:xfrm>
            <a:off x="1131644" y="3076862"/>
            <a:ext cx="980034" cy="2381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Local Enhancement Network</a:t>
            </a:r>
          </a:p>
        </p:txBody>
      </p:sp>
      <p:sp>
        <p:nvSpPr>
          <p:cNvPr id="139" name="Rectangle 121"/>
          <p:cNvSpPr/>
          <p:nvPr/>
        </p:nvSpPr>
        <p:spPr>
          <a:xfrm>
            <a:off x="1131644" y="2721167"/>
            <a:ext cx="980034" cy="2448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Policy Network</a:t>
            </a:r>
          </a:p>
        </p:txBody>
      </p:sp>
      <p:cxnSp>
        <p:nvCxnSpPr>
          <p:cNvPr id="140" name="直接箭头连接符 139"/>
          <p:cNvCxnSpPr>
            <a:stCxn id="139" idx="2"/>
            <a:endCxn id="138" idx="0"/>
          </p:cNvCxnSpPr>
          <p:nvPr/>
        </p:nvCxnSpPr>
        <p:spPr>
          <a:xfrm>
            <a:off x="1621661" y="2966019"/>
            <a:ext cx="0" cy="110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stCxn id="138" idx="2"/>
          </p:cNvCxnSpPr>
          <p:nvPr/>
        </p:nvCxnSpPr>
        <p:spPr>
          <a:xfrm>
            <a:off x="1621661" y="3315031"/>
            <a:ext cx="4168" cy="115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箭头连接符 141"/>
          <p:cNvCxnSpPr>
            <a:endCxn id="144" idx="0"/>
          </p:cNvCxnSpPr>
          <p:nvPr/>
        </p:nvCxnSpPr>
        <p:spPr>
          <a:xfrm flipH="1">
            <a:off x="4450477" y="2595262"/>
            <a:ext cx="785" cy="125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Rectangle 123"/>
          <p:cNvSpPr/>
          <p:nvPr/>
        </p:nvSpPr>
        <p:spPr>
          <a:xfrm>
            <a:off x="3960458" y="3076377"/>
            <a:ext cx="980034" cy="2381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Local Enhancement Network</a:t>
            </a:r>
          </a:p>
        </p:txBody>
      </p:sp>
      <p:sp>
        <p:nvSpPr>
          <p:cNvPr id="144" name="Rectangle 121"/>
          <p:cNvSpPr/>
          <p:nvPr/>
        </p:nvSpPr>
        <p:spPr>
          <a:xfrm>
            <a:off x="3960458" y="2720682"/>
            <a:ext cx="980034" cy="2448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Policy Network</a:t>
            </a:r>
          </a:p>
        </p:txBody>
      </p:sp>
      <p:cxnSp>
        <p:nvCxnSpPr>
          <p:cNvPr id="145" name="直接箭头连接符 144"/>
          <p:cNvCxnSpPr>
            <a:stCxn id="144" idx="2"/>
            <a:endCxn id="143" idx="0"/>
          </p:cNvCxnSpPr>
          <p:nvPr/>
        </p:nvCxnSpPr>
        <p:spPr>
          <a:xfrm>
            <a:off x="4450475" y="2965533"/>
            <a:ext cx="0" cy="110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>
            <a:stCxn id="143" idx="2"/>
          </p:cNvCxnSpPr>
          <p:nvPr/>
        </p:nvCxnSpPr>
        <p:spPr>
          <a:xfrm>
            <a:off x="4450476" y="3314546"/>
            <a:ext cx="4168" cy="115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直接箭头连接符 146"/>
          <p:cNvCxnSpPr>
            <a:endCxn id="149" idx="0"/>
          </p:cNvCxnSpPr>
          <p:nvPr/>
        </p:nvCxnSpPr>
        <p:spPr>
          <a:xfrm flipH="1">
            <a:off x="5707142" y="2601233"/>
            <a:ext cx="785" cy="125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Rectangle 123"/>
          <p:cNvSpPr/>
          <p:nvPr/>
        </p:nvSpPr>
        <p:spPr>
          <a:xfrm>
            <a:off x="5217123" y="3082347"/>
            <a:ext cx="980034" cy="2381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Local Enhancement Network</a:t>
            </a:r>
          </a:p>
        </p:txBody>
      </p:sp>
      <p:sp>
        <p:nvSpPr>
          <p:cNvPr id="149" name="Rectangle 121"/>
          <p:cNvSpPr/>
          <p:nvPr/>
        </p:nvSpPr>
        <p:spPr>
          <a:xfrm>
            <a:off x="5217123" y="2726652"/>
            <a:ext cx="980034" cy="2448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Policy Network</a:t>
            </a:r>
          </a:p>
        </p:txBody>
      </p:sp>
      <p:cxnSp>
        <p:nvCxnSpPr>
          <p:cNvPr id="150" name="直接箭头连接符 149"/>
          <p:cNvCxnSpPr>
            <a:stCxn id="149" idx="2"/>
            <a:endCxn id="148" idx="0"/>
          </p:cNvCxnSpPr>
          <p:nvPr/>
        </p:nvCxnSpPr>
        <p:spPr>
          <a:xfrm>
            <a:off x="5707140" y="2971504"/>
            <a:ext cx="0" cy="110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箭头连接符 150"/>
          <p:cNvCxnSpPr>
            <a:stCxn id="148" idx="2"/>
          </p:cNvCxnSpPr>
          <p:nvPr/>
        </p:nvCxnSpPr>
        <p:spPr>
          <a:xfrm>
            <a:off x="5707140" y="3320516"/>
            <a:ext cx="4168" cy="115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箭头连接符 151"/>
          <p:cNvCxnSpPr>
            <a:endCxn id="154" idx="0"/>
          </p:cNvCxnSpPr>
          <p:nvPr/>
        </p:nvCxnSpPr>
        <p:spPr>
          <a:xfrm flipH="1">
            <a:off x="7250339" y="2595073"/>
            <a:ext cx="785" cy="12542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Rectangle 123"/>
          <p:cNvSpPr/>
          <p:nvPr/>
        </p:nvSpPr>
        <p:spPr>
          <a:xfrm>
            <a:off x="6760320" y="3076188"/>
            <a:ext cx="980034" cy="2381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70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Local Enhancement Network</a:t>
            </a:r>
          </a:p>
        </p:txBody>
      </p:sp>
      <p:sp>
        <p:nvSpPr>
          <p:cNvPr id="154" name="Rectangle 121"/>
          <p:cNvSpPr/>
          <p:nvPr/>
        </p:nvSpPr>
        <p:spPr>
          <a:xfrm>
            <a:off x="6760320" y="2720493"/>
            <a:ext cx="980034" cy="24485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 cap="flat" cmpd="sng" algn="ctr">
            <a:solidFill>
              <a:srgbClr val="000000"/>
            </a:solidFill>
            <a:prstDash val="solid"/>
          </a:ln>
          <a:effectLst/>
        </p:spPr>
        <p:txBody>
          <a:bodyPr rtlCol="0" anchor="ctr"/>
          <a:lstStyle/>
          <a:p>
            <a:pPr algn="ctr" defTabSz="68580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750" b="1" kern="0" dirty="0">
                <a:solidFill>
                  <a:srgbClr val="000000"/>
                </a:solidFill>
                <a:latin typeface="Times New Roman" panose="02020603050405020304" pitchFamily="18" charset="0"/>
                <a:ea typeface="宋体"/>
                <a:cs typeface="Times New Roman" panose="02020603050405020304" pitchFamily="18" charset="0"/>
              </a:rPr>
              <a:t>Policy Network</a:t>
            </a:r>
          </a:p>
        </p:txBody>
      </p:sp>
      <p:cxnSp>
        <p:nvCxnSpPr>
          <p:cNvPr id="155" name="直接箭头连接符 154"/>
          <p:cNvCxnSpPr>
            <a:stCxn id="154" idx="2"/>
            <a:endCxn id="153" idx="0"/>
          </p:cNvCxnSpPr>
          <p:nvPr/>
        </p:nvCxnSpPr>
        <p:spPr>
          <a:xfrm>
            <a:off x="7250337" y="2965344"/>
            <a:ext cx="0" cy="11084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直接箭头连接符 155"/>
          <p:cNvCxnSpPr>
            <a:stCxn id="153" idx="2"/>
          </p:cNvCxnSpPr>
          <p:nvPr/>
        </p:nvCxnSpPr>
        <p:spPr>
          <a:xfrm>
            <a:off x="7250337" y="3314357"/>
            <a:ext cx="4168" cy="115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矩形 156"/>
          <p:cNvSpPr/>
          <p:nvPr/>
        </p:nvSpPr>
        <p:spPr>
          <a:xfrm>
            <a:off x="668736" y="4972618"/>
            <a:ext cx="756314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3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Recurrently attending and enhancing one patch at each step.</a:t>
            </a:r>
          </a:p>
          <a:p>
            <a:pPr marL="285750" indent="-285750" algn="just">
              <a:lnSpc>
                <a:spcPct val="13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Enhance the patch with the knowledge of past enhanced result.</a:t>
            </a:r>
          </a:p>
          <a:p>
            <a:pPr marL="285750" indent="-285750" algn="just">
              <a:lnSpc>
                <a:spcPct val="13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zh-CN" sz="20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Find an optimal accommodated enhancement route for each face.</a:t>
            </a:r>
          </a:p>
        </p:txBody>
      </p:sp>
      <p:sp>
        <p:nvSpPr>
          <p:cNvPr id="159" name="文本框 1"/>
          <p:cNvSpPr txBox="1"/>
          <p:nvPr/>
        </p:nvSpPr>
        <p:spPr>
          <a:xfrm>
            <a:off x="267418" y="-96207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Attention-Aware Face Hallucination via Deep Reinforcement Learning</a:t>
            </a:r>
            <a:endParaRPr lang="zh-CN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75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78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Attention-FH</a:t>
            </a:r>
          </a:p>
        </p:txBody>
      </p:sp>
      <p:sp>
        <p:nvSpPr>
          <p:cNvPr id="158" name="矩形 157"/>
          <p:cNvSpPr/>
          <p:nvPr/>
        </p:nvSpPr>
        <p:spPr>
          <a:xfrm>
            <a:off x="602749" y="2285143"/>
            <a:ext cx="7563142" cy="42226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State</a:t>
            </a:r>
          </a:p>
          <a:p>
            <a:pPr algn="just">
              <a:lnSpc>
                <a:spcPct val="130000"/>
              </a:lnSpc>
              <a:spcBef>
                <a:spcPts val="1200"/>
              </a:spcBef>
            </a:pPr>
            <a:r>
              <a:rPr lang="en-US" altLang="zh-C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Enhanced face results and LSTM hidden vector which     encodes action history.</a:t>
            </a:r>
            <a:endParaRPr lang="en-US" altLang="zh-CN" sz="24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Action</a:t>
            </a:r>
          </a:p>
          <a:p>
            <a:pPr algn="just">
              <a:lnSpc>
                <a:spcPct val="130000"/>
              </a:lnSpc>
              <a:spcBef>
                <a:spcPts val="1200"/>
              </a:spcBef>
            </a:pPr>
            <a:r>
              <a:rPr lang="en-US" altLang="zh-C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Select the location of patch to be enhanced at current step.</a:t>
            </a:r>
            <a:endParaRPr lang="en-US" altLang="zh-CN" sz="2400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  <a:p>
            <a:pPr marL="342900" indent="-342900" algn="just">
              <a:lnSpc>
                <a:spcPct val="130000"/>
              </a:lnSpc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Reward</a:t>
            </a:r>
          </a:p>
          <a:p>
            <a:pPr algn="just">
              <a:lnSpc>
                <a:spcPct val="130000"/>
              </a:lnSpc>
              <a:spcBef>
                <a:spcPts val="1200"/>
              </a:spcBef>
            </a:pPr>
            <a:r>
              <a:rPr lang="en-US" altLang="zh-CN" sz="2400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PSNR between the final output and the ground-truth.</a:t>
            </a:r>
          </a:p>
        </p:txBody>
      </p:sp>
      <p:sp>
        <p:nvSpPr>
          <p:cNvPr id="159" name="矩形 158"/>
          <p:cNvSpPr/>
          <p:nvPr/>
        </p:nvSpPr>
        <p:spPr>
          <a:xfrm>
            <a:off x="602748" y="1591543"/>
            <a:ext cx="7972292" cy="6524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  <a:spcBef>
                <a:spcPts val="1200"/>
              </a:spcBef>
            </a:pPr>
            <a:r>
              <a:rPr lang="en-US" altLang="zh-CN" sz="2800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Model trained by reinforcement learning technique.</a:t>
            </a:r>
          </a:p>
        </p:txBody>
      </p:sp>
      <p:sp>
        <p:nvSpPr>
          <p:cNvPr id="9" name="文本框 1"/>
          <p:cNvSpPr txBox="1"/>
          <p:nvPr/>
        </p:nvSpPr>
        <p:spPr>
          <a:xfrm>
            <a:off x="267418" y="-96207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Attention-Aware Face Hallucination via Deep Reinforcement Learning</a:t>
            </a:r>
            <a:endParaRPr lang="zh-CN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968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79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Attention-FH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06219" y="1672177"/>
            <a:ext cx="8941703" cy="2226541"/>
            <a:chOff x="-586056" y="1480942"/>
            <a:chExt cx="12494040" cy="3111092"/>
          </a:xfrm>
        </p:grpSpPr>
        <p:sp>
          <p:nvSpPr>
            <p:cNvPr id="9" name="椭圆 8"/>
            <p:cNvSpPr/>
            <p:nvPr/>
          </p:nvSpPr>
          <p:spPr>
            <a:xfrm>
              <a:off x="2144821" y="4194501"/>
              <a:ext cx="382392" cy="382391"/>
            </a:xfrm>
            <a:prstGeom prst="ellipse">
              <a:avLst/>
            </a:prstGeom>
            <a:ln w="25400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black"/>
                </a:solidFill>
              </a:endParaRPr>
            </a:p>
          </p:txBody>
        </p:sp>
        <p:cxnSp>
          <p:nvCxnSpPr>
            <p:cNvPr id="10" name="Straight Arrow Connector 128"/>
            <p:cNvCxnSpPr/>
            <p:nvPr/>
          </p:nvCxnSpPr>
          <p:spPr>
            <a:xfrm>
              <a:off x="9875086" y="3731881"/>
              <a:ext cx="279770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/>
            <p:cNvCxnSpPr>
              <a:stCxn id="77" idx="3"/>
            </p:cNvCxnSpPr>
            <p:nvPr/>
          </p:nvCxnSpPr>
          <p:spPr>
            <a:xfrm>
              <a:off x="1137266" y="3724271"/>
              <a:ext cx="283128" cy="338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>
              <a:stCxn id="34" idx="0"/>
              <a:endCxn id="41" idx="2"/>
            </p:cNvCxnSpPr>
            <p:nvPr/>
          </p:nvCxnSpPr>
          <p:spPr>
            <a:xfrm>
              <a:off x="5501826" y="3730374"/>
              <a:ext cx="286759" cy="3013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28"/>
            <p:cNvCxnSpPr>
              <a:endCxn id="41" idx="4"/>
            </p:cNvCxnSpPr>
            <p:nvPr/>
          </p:nvCxnSpPr>
          <p:spPr>
            <a:xfrm flipH="1" flipV="1">
              <a:off x="5939185" y="3883985"/>
              <a:ext cx="2148" cy="598199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组合 14"/>
            <p:cNvGrpSpPr/>
            <p:nvPr/>
          </p:nvGrpSpPr>
          <p:grpSpPr>
            <a:xfrm>
              <a:off x="-586056" y="2862610"/>
              <a:ext cx="1723322" cy="1723320"/>
              <a:chOff x="8181974" y="1238247"/>
              <a:chExt cx="1609725" cy="1609725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8181974" y="1238247"/>
                <a:ext cx="1609725" cy="1609725"/>
                <a:chOff x="6457949" y="1238248"/>
                <a:chExt cx="1609725" cy="1609725"/>
              </a:xfrm>
            </p:grpSpPr>
            <p:grpSp>
              <p:nvGrpSpPr>
                <p:cNvPr id="71" name="组合 70"/>
                <p:cNvGrpSpPr/>
                <p:nvPr/>
              </p:nvGrpSpPr>
              <p:grpSpPr>
                <a:xfrm>
                  <a:off x="6457949" y="1238248"/>
                  <a:ext cx="1609725" cy="1609725"/>
                  <a:chOff x="6457949" y="1238248"/>
                  <a:chExt cx="1609725" cy="1609725"/>
                </a:xfrm>
              </p:grpSpPr>
              <p:grpSp>
                <p:nvGrpSpPr>
                  <p:cNvPr id="73" name="组合 72"/>
                  <p:cNvGrpSpPr/>
                  <p:nvPr/>
                </p:nvGrpSpPr>
                <p:grpSpPr>
                  <a:xfrm>
                    <a:off x="6457949" y="1238248"/>
                    <a:ext cx="1609725" cy="1609725"/>
                    <a:chOff x="4667249" y="1238249"/>
                    <a:chExt cx="1609725" cy="1609725"/>
                  </a:xfrm>
                </p:grpSpPr>
                <p:grpSp>
                  <p:nvGrpSpPr>
                    <p:cNvPr id="75" name="组合 74"/>
                    <p:cNvGrpSpPr/>
                    <p:nvPr/>
                  </p:nvGrpSpPr>
                  <p:grpSpPr>
                    <a:xfrm>
                      <a:off x="4667249" y="1238249"/>
                      <a:ext cx="1609725" cy="1609725"/>
                      <a:chOff x="2847974" y="1238249"/>
                      <a:chExt cx="1609725" cy="1609725"/>
                    </a:xfrm>
                  </p:grpSpPr>
                  <p:pic>
                    <p:nvPicPr>
                      <p:cNvPr id="77" name="图片 76"/>
                      <p:cNvPicPr>
                        <a:picLocks noChangeAspect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tretch>
                        <a:fillRect/>
                      </a:stretch>
                    </p:blipFill>
                    <p:spPr>
                      <a:xfrm>
                        <a:off x="2847974" y="1238249"/>
                        <a:ext cx="1609725" cy="1609725"/>
                      </a:xfrm>
                      <a:prstGeom prst="rect">
                        <a:avLst/>
                      </a:prstGeom>
                      <a:ln w="34925">
                        <a:noFill/>
                      </a:ln>
                    </p:spPr>
                  </p:pic>
                  <p:pic>
                    <p:nvPicPr>
                      <p:cNvPr id="78" name="图片 77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6627" t="30770" r="53254" b="41418"/>
                      <a:stretch/>
                    </p:blipFill>
                    <p:spPr>
                      <a:xfrm>
                        <a:off x="3276600" y="1733549"/>
                        <a:ext cx="323849" cy="447675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76" name="图片 75"/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37870" t="40237" r="39645" b="28994"/>
                    <a:stretch/>
                  </p:blipFill>
                  <p:spPr>
                    <a:xfrm>
                      <a:off x="5276850" y="1885950"/>
                      <a:ext cx="361950" cy="4953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74" name="图片 73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29586" t="34911" r="53254" b="41420"/>
                  <a:stretch/>
                </p:blipFill>
                <p:spPr>
                  <a:xfrm>
                    <a:off x="6934200" y="1800225"/>
                    <a:ext cx="276225" cy="381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72" name="图片 71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846" t="31066" r="23077" b="36982"/>
                <a:stretch/>
              </p:blipFill>
              <p:spPr>
                <a:xfrm>
                  <a:off x="7324725" y="1743076"/>
                  <a:ext cx="371475" cy="514350"/>
                </a:xfrm>
                <a:prstGeom prst="rect">
                  <a:avLst/>
                </a:prstGeom>
              </p:spPr>
            </p:pic>
          </p:grpSp>
          <p:pic>
            <p:nvPicPr>
              <p:cNvPr id="70" name="图片 69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3787" t="39645" r="39645" b="33137"/>
              <a:stretch/>
            </p:blipFill>
            <p:spPr>
              <a:xfrm>
                <a:off x="8886823" y="1876425"/>
                <a:ext cx="266701" cy="438150"/>
              </a:xfrm>
              <a:prstGeom prst="rect">
                <a:avLst/>
              </a:prstGeom>
            </p:spPr>
          </p:pic>
        </p:grpSp>
        <p:grpSp>
          <p:nvGrpSpPr>
            <p:cNvPr id="16" name="组合 15"/>
            <p:cNvGrpSpPr/>
            <p:nvPr/>
          </p:nvGrpSpPr>
          <p:grpSpPr>
            <a:xfrm>
              <a:off x="10184662" y="2868714"/>
              <a:ext cx="1723322" cy="1723320"/>
              <a:chOff x="8181974" y="1238247"/>
              <a:chExt cx="1609725" cy="1609725"/>
            </a:xfrm>
          </p:grpSpPr>
          <p:grpSp>
            <p:nvGrpSpPr>
              <p:cNvPr id="57" name="组合 56"/>
              <p:cNvGrpSpPr/>
              <p:nvPr/>
            </p:nvGrpSpPr>
            <p:grpSpPr>
              <a:xfrm>
                <a:off x="8181974" y="1238247"/>
                <a:ext cx="1609725" cy="1609725"/>
                <a:chOff x="8181974" y="1238247"/>
                <a:chExt cx="1609725" cy="1609725"/>
              </a:xfrm>
            </p:grpSpPr>
            <p:grpSp>
              <p:nvGrpSpPr>
                <p:cNvPr id="59" name="组合 58"/>
                <p:cNvGrpSpPr/>
                <p:nvPr/>
              </p:nvGrpSpPr>
              <p:grpSpPr>
                <a:xfrm>
                  <a:off x="8181974" y="1238247"/>
                  <a:ext cx="1609725" cy="1609725"/>
                  <a:chOff x="6457949" y="1238248"/>
                  <a:chExt cx="1609725" cy="1609725"/>
                </a:xfrm>
              </p:grpSpPr>
              <p:grpSp>
                <p:nvGrpSpPr>
                  <p:cNvPr id="61" name="组合 60"/>
                  <p:cNvGrpSpPr/>
                  <p:nvPr/>
                </p:nvGrpSpPr>
                <p:grpSpPr>
                  <a:xfrm>
                    <a:off x="6457949" y="1238248"/>
                    <a:ext cx="1609725" cy="1609725"/>
                    <a:chOff x="6457949" y="1238248"/>
                    <a:chExt cx="1609725" cy="1609725"/>
                  </a:xfrm>
                </p:grpSpPr>
                <p:grpSp>
                  <p:nvGrpSpPr>
                    <p:cNvPr id="63" name="组合 62"/>
                    <p:cNvGrpSpPr/>
                    <p:nvPr/>
                  </p:nvGrpSpPr>
                  <p:grpSpPr>
                    <a:xfrm>
                      <a:off x="6457949" y="1238248"/>
                      <a:ext cx="1609725" cy="1609725"/>
                      <a:chOff x="4667249" y="1238249"/>
                      <a:chExt cx="1609725" cy="1609725"/>
                    </a:xfrm>
                  </p:grpSpPr>
                  <p:grpSp>
                    <p:nvGrpSpPr>
                      <p:cNvPr id="65" name="组合 64"/>
                      <p:cNvGrpSpPr/>
                      <p:nvPr/>
                    </p:nvGrpSpPr>
                    <p:grpSpPr>
                      <a:xfrm>
                        <a:off x="4667249" y="1238249"/>
                        <a:ext cx="1609725" cy="1609725"/>
                        <a:chOff x="2847974" y="1238249"/>
                        <a:chExt cx="1609725" cy="1609725"/>
                      </a:xfrm>
                    </p:grpSpPr>
                    <p:pic>
                      <p:nvPicPr>
                        <p:cNvPr id="67" name="图片 6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2847974" y="1238249"/>
                          <a:ext cx="1609725" cy="1609725"/>
                        </a:xfrm>
                        <a:prstGeom prst="rect">
                          <a:avLst/>
                        </a:prstGeom>
                        <a:ln w="34925">
                          <a:noFill/>
                        </a:ln>
                      </p:spPr>
                    </p:pic>
                    <p:pic>
                      <p:nvPicPr>
                        <p:cNvPr id="68" name="图片 67"/>
                        <p:cNvPicPr>
                          <a:picLocks noChangeAspect="1"/>
                        </p:cNvPicPr>
                        <p:nvPr/>
                      </p:nvPicPr>
                      <p:blipFill rotWithShape="1"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l="26627" t="30770" r="53254" b="41418"/>
                        <a:stretch/>
                      </p:blipFill>
                      <p:spPr>
                        <a:xfrm>
                          <a:off x="3276600" y="1733549"/>
                          <a:ext cx="323849" cy="447675"/>
                        </a:xfrm>
                        <a:prstGeom prst="rect">
                          <a:avLst/>
                        </a:prstGeom>
                      </p:spPr>
                    </p:pic>
                  </p:grpSp>
                  <p:pic>
                    <p:nvPicPr>
                      <p:cNvPr id="66" name="图片 65"/>
                      <p:cNvPicPr>
                        <a:picLocks noChangeAspect="1"/>
                      </p:cNvPicPr>
                      <p:nvPr/>
                    </p:nvPicPr>
                    <p:blipFill rotWithShape="1"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37870" t="40237" r="39645" b="28994"/>
                      <a:stretch/>
                    </p:blipFill>
                    <p:spPr>
                      <a:xfrm>
                        <a:off x="5276850" y="1885950"/>
                        <a:ext cx="361950" cy="495300"/>
                      </a:xfrm>
                      <a:prstGeom prst="rect">
                        <a:avLst/>
                      </a:prstGeom>
                    </p:spPr>
                  </p:pic>
                </p:grpSp>
                <p:pic>
                  <p:nvPicPr>
                    <p:cNvPr id="64" name="图片 63"/>
                    <p:cNvPicPr>
                      <a:picLocks noChangeAspect="1"/>
                    </p:cNvPicPr>
                    <p:nvPr/>
                  </p:nvPicPr>
                  <p:blipFill rotWithShape="1">
                    <a:blip r:embed="rId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rcRect l="29586" t="34911" r="53254" b="41420"/>
                    <a:stretch/>
                  </p:blipFill>
                  <p:spPr>
                    <a:xfrm>
                      <a:off x="6934200" y="1800225"/>
                      <a:ext cx="276225" cy="381000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2" name="图片 61"/>
                  <p:cNvPicPr>
                    <a:picLocks noChangeAspect="1"/>
                  </p:cNvPicPr>
                  <p:nvPr/>
                </p:nvPicPr>
                <p:blipFill rotWithShape="1"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53846" t="31066" r="23077" b="36982"/>
                  <a:stretch/>
                </p:blipFill>
                <p:spPr>
                  <a:xfrm>
                    <a:off x="7324725" y="1743076"/>
                    <a:ext cx="371475" cy="51435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0" name="图片 59"/>
                <p:cNvPicPr>
                  <a:picLocks noChangeAspect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3787" t="39645" r="39645" b="33137"/>
                <a:stretch/>
              </p:blipFill>
              <p:spPr>
                <a:xfrm>
                  <a:off x="8886823" y="1876425"/>
                  <a:ext cx="266701" cy="438150"/>
                </a:xfrm>
                <a:prstGeom prst="rect">
                  <a:avLst/>
                </a:prstGeom>
              </p:spPr>
            </p:pic>
          </p:grpSp>
          <p:pic>
            <p:nvPicPr>
              <p:cNvPr id="58" name="图片 57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603" t="64496" r="37834" b="8876"/>
              <a:stretch/>
            </p:blipFill>
            <p:spPr>
              <a:xfrm>
                <a:off x="8867775" y="2276475"/>
                <a:ext cx="314907" cy="428625"/>
              </a:xfrm>
              <a:prstGeom prst="rect">
                <a:avLst/>
              </a:prstGeom>
              <a:ln w="31750">
                <a:solidFill>
                  <a:srgbClr val="FF0000"/>
                </a:solidFill>
              </a:ln>
            </p:spPr>
          </p:pic>
        </p:grpSp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603" t="64496" r="37834" b="8876"/>
            <a:stretch/>
          </p:blipFill>
          <p:spPr>
            <a:xfrm>
              <a:off x="9352572" y="3284557"/>
              <a:ext cx="662400" cy="9016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scene3d>
              <a:camera prst="isometricOffAxis2Right"/>
              <a:lightRig rig="threePt" dir="t"/>
            </a:scene3d>
          </p:spPr>
        </p:pic>
        <p:grpSp>
          <p:nvGrpSpPr>
            <p:cNvPr id="18" name="组合 17"/>
            <p:cNvGrpSpPr/>
            <p:nvPr/>
          </p:nvGrpSpPr>
          <p:grpSpPr>
            <a:xfrm>
              <a:off x="2654281" y="2868714"/>
              <a:ext cx="1729476" cy="1723320"/>
              <a:chOff x="4135596" y="3445548"/>
              <a:chExt cx="1378411" cy="1373506"/>
            </a:xfrm>
          </p:grpSpPr>
          <p:sp>
            <p:nvSpPr>
              <p:cNvPr id="55" name="矩形 54"/>
              <p:cNvSpPr/>
              <p:nvPr/>
            </p:nvSpPr>
            <p:spPr>
              <a:xfrm>
                <a:off x="4135596" y="3445548"/>
                <a:ext cx="1378411" cy="1373506"/>
              </a:xfrm>
              <a:prstGeom prst="rect">
                <a:avLst/>
              </a:prstGeom>
              <a:blipFill dpi="0" rotWithShape="1"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-40000" contrast="-20000"/>
                          </a14:imgEffect>
                        </a14:imgLayer>
                      </a14:imgProps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56" name="图片 5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7056" y="4331669"/>
                <a:ext cx="276801" cy="371762"/>
              </a:xfrm>
              <a:prstGeom prst="rect">
                <a:avLst/>
              </a:prstGeom>
              <a:ln w="31750">
                <a:solidFill>
                  <a:srgbClr val="FF0000"/>
                </a:solidFill>
              </a:ln>
            </p:spPr>
          </p:pic>
        </p:grpSp>
        <p:cxnSp>
          <p:nvCxnSpPr>
            <p:cNvPr id="19" name="直接箭头连接符 18"/>
            <p:cNvCxnSpPr/>
            <p:nvPr/>
          </p:nvCxnSpPr>
          <p:spPr>
            <a:xfrm flipV="1">
              <a:off x="9182882" y="3695557"/>
              <a:ext cx="288992" cy="5354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/>
            <p:cNvSpPr/>
            <p:nvPr/>
          </p:nvSpPr>
          <p:spPr>
            <a:xfrm rot="5400000">
              <a:off x="930942" y="3596638"/>
              <a:ext cx="1206823" cy="28431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>
                  <a:solidFill>
                    <a:prstClr val="white"/>
                  </a:solidFill>
                </a:rPr>
                <a:t>FC</a:t>
              </a:r>
              <a:endParaRPr lang="zh-CN" alt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 rot="5400000">
              <a:off x="1530082" y="3611698"/>
              <a:ext cx="1210392" cy="2577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22" name="直接箭头连接符 21"/>
            <p:cNvCxnSpPr>
              <a:stCxn id="21" idx="0"/>
              <a:endCxn id="55" idx="1"/>
            </p:cNvCxnSpPr>
            <p:nvPr/>
          </p:nvCxnSpPr>
          <p:spPr>
            <a:xfrm flipV="1">
              <a:off x="2264158" y="3730374"/>
              <a:ext cx="390123" cy="10204"/>
            </a:xfrm>
            <a:prstGeom prst="straightConnector1">
              <a:avLst/>
            </a:prstGeom>
            <a:ln w="25400">
              <a:solidFill>
                <a:srgbClr val="FF0000"/>
              </a:solidFill>
              <a:prstDash val="sys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左中括号 22"/>
            <p:cNvSpPr/>
            <p:nvPr/>
          </p:nvSpPr>
          <p:spPr>
            <a:xfrm rot="5400000">
              <a:off x="6692693" y="136043"/>
              <a:ext cx="356305" cy="4411573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5178601" y="1660035"/>
              <a:ext cx="3079154" cy="4192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35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Local Enhancement Network</a:t>
              </a:r>
              <a:endParaRPr lang="zh-CN" alt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" name="肘形连接符 24"/>
            <p:cNvCxnSpPr>
              <a:stCxn id="56" idx="2"/>
            </p:cNvCxnSpPr>
            <p:nvPr/>
          </p:nvCxnSpPr>
          <p:spPr>
            <a:xfrm rot="16200000" flipH="1">
              <a:off x="4723059" y="3281387"/>
              <a:ext cx="44850" cy="2376001"/>
            </a:xfrm>
            <a:prstGeom prst="bentConnector2">
              <a:avLst/>
            </a:prstGeom>
            <a:ln w="25400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左中括号 25"/>
            <p:cNvSpPr/>
            <p:nvPr/>
          </p:nvSpPr>
          <p:spPr>
            <a:xfrm rot="5400000">
              <a:off x="1704047" y="1693402"/>
              <a:ext cx="164431" cy="1023764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137268" y="1480942"/>
              <a:ext cx="1332226" cy="7095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35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Policy Network</a:t>
              </a:r>
              <a:endParaRPr lang="zh-CN" altLang="en-US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61538" y="2826140"/>
              <a:ext cx="1013342" cy="354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FC-256</a:t>
              </a:r>
              <a:endParaRPr lang="zh-CN" alt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649531" y="2826111"/>
              <a:ext cx="1179277" cy="354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LSTM-512</a:t>
              </a:r>
              <a:endParaRPr lang="zh-CN" alt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4279000" y="2823427"/>
              <a:ext cx="1013342" cy="354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FC-256</a:t>
              </a:r>
              <a:endParaRPr lang="zh-CN" alt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4880658" y="2823427"/>
              <a:ext cx="1013342" cy="354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FC-256</a:t>
              </a:r>
              <a:endParaRPr lang="zh-CN" alt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2" name="直接箭头连接符 31"/>
            <p:cNvCxnSpPr>
              <a:stCxn id="55" idx="3"/>
              <a:endCxn id="33" idx="2"/>
            </p:cNvCxnSpPr>
            <p:nvPr/>
          </p:nvCxnSpPr>
          <p:spPr>
            <a:xfrm>
              <a:off x="4383759" y="3730375"/>
              <a:ext cx="281303" cy="1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 rot="5400000">
              <a:off x="4188744" y="3601494"/>
              <a:ext cx="1210392" cy="2577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350" dirty="0">
                  <a:solidFill>
                    <a:prstClr val="white"/>
                  </a:solidFill>
                </a:rPr>
                <a:t>FC</a:t>
              </a:r>
              <a:endParaRPr lang="zh-CN" alt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4767751" y="3601494"/>
              <a:ext cx="1210392" cy="2577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35" name="直接箭头连接符 34"/>
            <p:cNvCxnSpPr/>
            <p:nvPr/>
          </p:nvCxnSpPr>
          <p:spPr>
            <a:xfrm>
              <a:off x="4968669" y="3730371"/>
              <a:ext cx="239117" cy="0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左中括号 35"/>
            <p:cNvSpPr/>
            <p:nvPr/>
          </p:nvSpPr>
          <p:spPr>
            <a:xfrm rot="5400000">
              <a:off x="7580860" y="1340115"/>
              <a:ext cx="353251" cy="2638291"/>
            </a:xfrm>
            <a:prstGeom prst="leftBracket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black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7124238" y="2230997"/>
              <a:ext cx="1263675" cy="3547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050" dirty="0">
                  <a:solidFill>
                    <a:prstClr val="black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Convolutions</a:t>
              </a:r>
              <a:endParaRPr lang="zh-CN" altLang="en-US" sz="10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接箭头连接符 37"/>
            <p:cNvCxnSpPr>
              <a:stCxn id="20" idx="0"/>
              <a:endCxn id="21" idx="2"/>
            </p:cNvCxnSpPr>
            <p:nvPr/>
          </p:nvCxnSpPr>
          <p:spPr>
            <a:xfrm>
              <a:off x="1676511" y="3738796"/>
              <a:ext cx="329887" cy="1786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箭头连接符 38"/>
            <p:cNvCxnSpPr/>
            <p:nvPr/>
          </p:nvCxnSpPr>
          <p:spPr>
            <a:xfrm flipH="1" flipV="1">
              <a:off x="2252987" y="4202820"/>
              <a:ext cx="80047" cy="1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0" name="组合 39"/>
            <p:cNvGrpSpPr/>
            <p:nvPr/>
          </p:nvGrpSpPr>
          <p:grpSpPr>
            <a:xfrm>
              <a:off x="6272640" y="3286040"/>
              <a:ext cx="776101" cy="900000"/>
              <a:chOff x="6858558" y="5023750"/>
              <a:chExt cx="776101" cy="889200"/>
            </a:xfrm>
          </p:grpSpPr>
          <p:sp>
            <p:nvSpPr>
              <p:cNvPr id="53" name="矩形 52"/>
              <p:cNvSpPr>
                <a:spLocks/>
              </p:cNvSpPr>
              <p:nvPr/>
            </p:nvSpPr>
            <p:spPr>
              <a:xfrm>
                <a:off x="6858558" y="5023750"/>
                <a:ext cx="662400" cy="889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pic>
            <p:nvPicPr>
              <p:cNvPr id="54" name="图片 5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3532" y="5025014"/>
                <a:ext cx="661127" cy="88793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scene3d>
                <a:camera prst="isometricOffAxis2Right"/>
                <a:lightRig rig="threePt" dir="t"/>
              </a:scene3d>
            </p:spPr>
          </p:pic>
        </p:grpSp>
        <p:sp>
          <p:nvSpPr>
            <p:cNvPr id="41" name="流程图: 或者 40"/>
            <p:cNvSpPr/>
            <p:nvPr/>
          </p:nvSpPr>
          <p:spPr>
            <a:xfrm>
              <a:off x="5788587" y="3582792"/>
              <a:ext cx="301199" cy="301198"/>
            </a:xfrm>
            <a:prstGeom prst="flowChartOr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>
                <a:solidFill>
                  <a:prstClr val="white"/>
                </a:solidFill>
              </a:endParaRPr>
            </a:p>
          </p:txBody>
        </p:sp>
        <p:cxnSp>
          <p:nvCxnSpPr>
            <p:cNvPr id="42" name="直接箭头连接符 41"/>
            <p:cNvCxnSpPr/>
            <p:nvPr/>
          </p:nvCxnSpPr>
          <p:spPr>
            <a:xfrm>
              <a:off x="6151586" y="3743254"/>
              <a:ext cx="286759" cy="3013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箭头连接符 42"/>
            <p:cNvCxnSpPr/>
            <p:nvPr/>
          </p:nvCxnSpPr>
          <p:spPr>
            <a:xfrm>
              <a:off x="6869771" y="3749701"/>
              <a:ext cx="216000" cy="3013"/>
            </a:xfrm>
            <a:prstGeom prst="straightConnector1">
              <a:avLst/>
            </a:prstGeom>
            <a:ln w="25400">
              <a:solidFill>
                <a:schemeClr val="accent1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组合 43"/>
            <p:cNvGrpSpPr/>
            <p:nvPr/>
          </p:nvGrpSpPr>
          <p:grpSpPr>
            <a:xfrm>
              <a:off x="7135375" y="3214766"/>
              <a:ext cx="1925179" cy="1091821"/>
              <a:chOff x="7135376" y="3214766"/>
              <a:chExt cx="1925179" cy="1091821"/>
            </a:xfrm>
          </p:grpSpPr>
          <p:sp>
            <p:nvSpPr>
              <p:cNvPr id="45" name="立方体 44"/>
              <p:cNvSpPr/>
              <p:nvPr/>
            </p:nvSpPr>
            <p:spPr>
              <a:xfrm>
                <a:off x="7135376" y="3214766"/>
                <a:ext cx="413957" cy="1091821"/>
              </a:xfrm>
              <a:prstGeom prst="cube">
                <a:avLst>
                  <a:gd name="adj" fmla="val 6881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立方体 45"/>
              <p:cNvSpPr/>
              <p:nvPr/>
            </p:nvSpPr>
            <p:spPr>
              <a:xfrm>
                <a:off x="7342117" y="3214766"/>
                <a:ext cx="413957" cy="1091821"/>
              </a:xfrm>
              <a:prstGeom prst="cube">
                <a:avLst>
                  <a:gd name="adj" fmla="val 6881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立方体 46"/>
              <p:cNvSpPr/>
              <p:nvPr/>
            </p:nvSpPr>
            <p:spPr>
              <a:xfrm>
                <a:off x="7570011" y="3214766"/>
                <a:ext cx="413957" cy="1091821"/>
              </a:xfrm>
              <a:prstGeom prst="cube">
                <a:avLst>
                  <a:gd name="adj" fmla="val 6881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立方体 47"/>
              <p:cNvSpPr/>
              <p:nvPr/>
            </p:nvSpPr>
            <p:spPr>
              <a:xfrm>
                <a:off x="7776752" y="3214766"/>
                <a:ext cx="413957" cy="1091821"/>
              </a:xfrm>
              <a:prstGeom prst="cube">
                <a:avLst>
                  <a:gd name="adj" fmla="val 6881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立方体 48"/>
              <p:cNvSpPr/>
              <p:nvPr/>
            </p:nvSpPr>
            <p:spPr>
              <a:xfrm>
                <a:off x="8005222" y="3214766"/>
                <a:ext cx="413957" cy="1091821"/>
              </a:xfrm>
              <a:prstGeom prst="cube">
                <a:avLst>
                  <a:gd name="adj" fmla="val 6881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立方体 49"/>
              <p:cNvSpPr/>
              <p:nvPr/>
            </p:nvSpPr>
            <p:spPr>
              <a:xfrm>
                <a:off x="8211963" y="3214766"/>
                <a:ext cx="413957" cy="1091821"/>
              </a:xfrm>
              <a:prstGeom prst="cube">
                <a:avLst>
                  <a:gd name="adj" fmla="val 6881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立方体 50"/>
              <p:cNvSpPr/>
              <p:nvPr/>
            </p:nvSpPr>
            <p:spPr>
              <a:xfrm>
                <a:off x="8439857" y="3214766"/>
                <a:ext cx="413957" cy="1091821"/>
              </a:xfrm>
              <a:prstGeom prst="cube">
                <a:avLst>
                  <a:gd name="adj" fmla="val 6881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立方体 51"/>
              <p:cNvSpPr/>
              <p:nvPr/>
            </p:nvSpPr>
            <p:spPr>
              <a:xfrm>
                <a:off x="8646598" y="3214766"/>
                <a:ext cx="413957" cy="1091821"/>
              </a:xfrm>
              <a:prstGeom prst="cube">
                <a:avLst>
                  <a:gd name="adj" fmla="val 68816"/>
                </a:avLst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>
                  <a:solidFill>
                    <a:prstClr val="white"/>
                  </a:solidFill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/>
              <p:cNvSpPr/>
              <p:nvPr/>
            </p:nvSpPr>
            <p:spPr>
              <a:xfrm>
                <a:off x="106219" y="3998515"/>
                <a:ext cx="8941703" cy="24929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30000"/>
                  </a:lnSpc>
                  <a:spcBef>
                    <a:spcPts val="1200"/>
                  </a:spcBef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Train Policy Network with REINFORCE.</a:t>
                </a:r>
              </a:p>
              <a:p>
                <a:pPr marL="285750" indent="-285750" algn="just">
                  <a:lnSpc>
                    <a:spcPct val="130000"/>
                  </a:lnSpc>
                  <a:spcBef>
                    <a:spcPts val="1200"/>
                  </a:spcBef>
                  <a:buFont typeface="Arial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Directly maximize the reward R – the PSNR between final output and </a:t>
                </a:r>
                <a:r>
                  <a:rPr lang="en-US" altLang="zh-CN" sz="20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groundtruth</a:t>
                </a:r>
                <a:endParaRPr lang="en-US" altLang="zh-CN" sz="2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285750" indent="-285750" algn="just">
                  <a:lnSpc>
                    <a:spcPct val="130000"/>
                  </a:lnSpc>
                  <a:spcBef>
                    <a:spcPts val="1200"/>
                  </a:spcBef>
                  <a:buFont typeface="Arial" pitchFamily="34" charset="0"/>
                  <a:buChar char="•"/>
                </a:pPr>
                <a:r>
                  <a:rPr lang="en-US" altLang="zh-CN" sz="20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Obtain gradients w.r.t policy using REINFORCE:</a:t>
                </a:r>
              </a:p>
              <a:p>
                <a:pPr algn="just">
                  <a:lnSpc>
                    <a:spcPct val="13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𝑑𝑅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𝑑𝑃</m:t>
                      </m:r>
                      <m:r>
                        <a:rPr lang="en-US" altLang="zh-CN" sz="20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𝑙𝑜𝑐</m:t>
                                  </m:r>
                                </m:e>
                                <m:e>
                                  <m:r>
                                    <a:rPr lang="en-US" altLang="zh-CN" sz="20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𝑠𝑡𝑎𝑡𝑒</m:t>
                                  </m:r>
                                </m:e>
                              </m:d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   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𝑙𝑜𝑐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𝑠𝑎𝑚𝑝𝑙𝑒𝑑</m:t>
                              </m:r>
                            </m:e>
                            <m:e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&amp;0,                      </m:t>
                              </m:r>
                              <m:r>
                                <a:rPr lang="en-US" altLang="zh-CN" sz="20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20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9" name="矩形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19" y="3998515"/>
                <a:ext cx="8941703" cy="2492927"/>
              </a:xfrm>
              <a:prstGeom prst="rect">
                <a:avLst/>
              </a:prstGeom>
              <a:blipFill rotWithShape="1">
                <a:blip r:embed="rId8"/>
                <a:stretch>
                  <a:fillRect l="-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直接箭头连接符 79"/>
          <p:cNvCxnSpPr/>
          <p:nvPr/>
        </p:nvCxnSpPr>
        <p:spPr>
          <a:xfrm>
            <a:off x="7169069" y="1580111"/>
            <a:ext cx="288000" cy="242"/>
          </a:xfrm>
          <a:prstGeom prst="straightConnector1">
            <a:avLst/>
          </a:prstGeom>
          <a:ln w="25400">
            <a:solidFill>
              <a:schemeClr val="accent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/>
          <p:cNvSpPr/>
          <p:nvPr/>
        </p:nvSpPr>
        <p:spPr>
          <a:xfrm>
            <a:off x="7473932" y="1403088"/>
            <a:ext cx="159181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Back-Propagation</a:t>
            </a:r>
            <a:endParaRPr lang="zh-CN" altLang="en-US" sz="135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直接箭头连接符 81"/>
          <p:cNvCxnSpPr/>
          <p:nvPr/>
        </p:nvCxnSpPr>
        <p:spPr>
          <a:xfrm flipV="1">
            <a:off x="7172109" y="1856395"/>
            <a:ext cx="288000" cy="7303"/>
          </a:xfrm>
          <a:prstGeom prst="straightConnector1">
            <a:avLst/>
          </a:prstGeom>
          <a:ln w="25400">
            <a:solidFill>
              <a:srgbClr val="FF0000"/>
            </a:solidFill>
            <a:prstDash val="sys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7383564" y="1717424"/>
            <a:ext cx="1591819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35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Policy Gradient</a:t>
            </a:r>
          </a:p>
        </p:txBody>
      </p:sp>
      <p:sp>
        <p:nvSpPr>
          <p:cNvPr id="85" name="文本框 1"/>
          <p:cNvSpPr txBox="1"/>
          <p:nvPr/>
        </p:nvSpPr>
        <p:spPr>
          <a:xfrm>
            <a:off x="267418" y="-96207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Attention-Aware Face Hallucination via Deep Reinforcement Learning</a:t>
            </a:r>
            <a:endParaRPr lang="zh-CN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471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框 1"/>
          <p:cNvSpPr txBox="1"/>
          <p:nvPr/>
        </p:nvSpPr>
        <p:spPr>
          <a:xfrm>
            <a:off x="267418" y="112143"/>
            <a:ext cx="79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Overview of Deep Learning 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4107841" y="3226595"/>
            <a:ext cx="2222806" cy="2425299"/>
            <a:chOff x="3969519" y="1844824"/>
            <a:chExt cx="2222806" cy="2425299"/>
          </a:xfrm>
        </p:grpSpPr>
        <p:sp>
          <p:nvSpPr>
            <p:cNvPr id="61" name="Oval 48"/>
            <p:cNvSpPr>
              <a:spLocks noChangeArrowheads="1"/>
            </p:cNvSpPr>
            <p:nvPr/>
          </p:nvSpPr>
          <p:spPr bwMode="auto">
            <a:xfrm>
              <a:off x="4842890" y="2564904"/>
              <a:ext cx="476066" cy="396389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Oval 49"/>
            <p:cNvSpPr>
              <a:spLocks noChangeArrowheads="1"/>
            </p:cNvSpPr>
            <p:nvPr/>
          </p:nvSpPr>
          <p:spPr bwMode="auto">
            <a:xfrm>
              <a:off x="3969519" y="3490295"/>
              <a:ext cx="476066" cy="396389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Oval 50"/>
            <p:cNvSpPr>
              <a:spLocks noChangeArrowheads="1"/>
            </p:cNvSpPr>
            <p:nvPr/>
          </p:nvSpPr>
          <p:spPr bwMode="auto">
            <a:xfrm>
              <a:off x="4842890" y="3490295"/>
              <a:ext cx="476066" cy="396389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4" name="Oval 51"/>
            <p:cNvSpPr>
              <a:spLocks noChangeArrowheads="1"/>
            </p:cNvSpPr>
            <p:nvPr/>
          </p:nvSpPr>
          <p:spPr bwMode="auto">
            <a:xfrm>
              <a:off x="5716259" y="3490295"/>
              <a:ext cx="476066" cy="396389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65" name="AutoShape 20"/>
            <p:cNvCxnSpPr>
              <a:cxnSpLocks noChangeShapeType="1"/>
              <a:stCxn id="63" idx="0"/>
              <a:endCxn id="61" idx="4"/>
            </p:cNvCxnSpPr>
            <p:nvPr/>
          </p:nvCxnSpPr>
          <p:spPr bwMode="auto">
            <a:xfrm flipV="1">
              <a:off x="5080922" y="2974409"/>
              <a:ext cx="0" cy="50277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6" name="AutoShape 33"/>
            <p:cNvCxnSpPr>
              <a:cxnSpLocks noChangeShapeType="1"/>
              <a:stCxn id="64" idx="1"/>
              <a:endCxn id="61" idx="5"/>
            </p:cNvCxnSpPr>
            <p:nvPr/>
          </p:nvCxnSpPr>
          <p:spPr bwMode="auto">
            <a:xfrm flipH="1" flipV="1">
              <a:off x="5248944" y="2916116"/>
              <a:ext cx="537323" cy="6193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67" name="AutoShape 43"/>
            <p:cNvCxnSpPr>
              <a:cxnSpLocks noChangeShapeType="1"/>
              <a:stCxn id="62" idx="7"/>
              <a:endCxn id="61" idx="3"/>
            </p:cNvCxnSpPr>
            <p:nvPr/>
          </p:nvCxnSpPr>
          <p:spPr bwMode="auto">
            <a:xfrm flipV="1">
              <a:off x="4375575" y="2916116"/>
              <a:ext cx="537324" cy="61935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sp>
          <p:nvSpPr>
            <p:cNvPr id="68" name="TextBox 55"/>
            <p:cNvSpPr txBox="1"/>
            <p:nvPr/>
          </p:nvSpPr>
          <p:spPr>
            <a:xfrm>
              <a:off x="3997174" y="3870013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69" name="TextBox 56"/>
            <p:cNvSpPr txBox="1"/>
            <p:nvPr/>
          </p:nvSpPr>
          <p:spPr>
            <a:xfrm>
              <a:off x="4879200" y="3870013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0" name="TextBox 57"/>
            <p:cNvSpPr txBox="1"/>
            <p:nvPr/>
          </p:nvSpPr>
          <p:spPr>
            <a:xfrm>
              <a:off x="5770191" y="3870013"/>
              <a:ext cx="3978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1" name="TextBox 58"/>
            <p:cNvSpPr txBox="1"/>
            <p:nvPr/>
          </p:nvSpPr>
          <p:spPr>
            <a:xfrm>
              <a:off x="4154178" y="2924944"/>
              <a:ext cx="453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2" name="TextBox 60"/>
            <p:cNvSpPr txBox="1"/>
            <p:nvPr/>
          </p:nvSpPr>
          <p:spPr>
            <a:xfrm>
              <a:off x="4694094" y="2996952"/>
              <a:ext cx="453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3" name="TextBox 61"/>
            <p:cNvSpPr txBox="1"/>
            <p:nvPr/>
          </p:nvSpPr>
          <p:spPr>
            <a:xfrm>
              <a:off x="5477217" y="2929987"/>
              <a:ext cx="4539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sz="2000" baseline="-25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4" name="TextBox 62"/>
            <p:cNvSpPr txBox="1"/>
            <p:nvPr/>
          </p:nvSpPr>
          <p:spPr>
            <a:xfrm>
              <a:off x="4824172" y="1844824"/>
              <a:ext cx="6110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g(x)</a:t>
              </a:r>
            </a:p>
          </p:txBody>
        </p:sp>
        <p:cxnSp>
          <p:nvCxnSpPr>
            <p:cNvPr id="75" name="AutoShape 20"/>
            <p:cNvCxnSpPr>
              <a:cxnSpLocks noChangeShapeType="1"/>
            </p:cNvCxnSpPr>
            <p:nvPr/>
          </p:nvCxnSpPr>
          <p:spPr bwMode="auto">
            <a:xfrm flipV="1">
              <a:off x="5094274" y="2224078"/>
              <a:ext cx="0" cy="288000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pic>
        <p:nvPicPr>
          <p:cNvPr id="7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6592" y="5901500"/>
            <a:ext cx="3312368" cy="753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7" name="组合 76"/>
          <p:cNvGrpSpPr/>
          <p:nvPr/>
        </p:nvGrpSpPr>
        <p:grpSpPr>
          <a:xfrm>
            <a:off x="6648024" y="3884554"/>
            <a:ext cx="2133600" cy="1788557"/>
            <a:chOff x="6660232" y="2369815"/>
            <a:chExt cx="2133600" cy="1788557"/>
          </a:xfrm>
        </p:grpSpPr>
        <p:sp>
          <p:nvSpPr>
            <p:cNvPr id="78" name="TextBox 66"/>
            <p:cNvSpPr txBox="1"/>
            <p:nvPr/>
          </p:nvSpPr>
          <p:spPr>
            <a:xfrm>
              <a:off x="7416460" y="3789040"/>
              <a:ext cx="709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</a:t>
              </a: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pic>
          <p:nvPicPr>
            <p:cNvPr id="7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60232" y="2369815"/>
              <a:ext cx="2133600" cy="1419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0" name="组合 79"/>
          <p:cNvGrpSpPr/>
          <p:nvPr/>
        </p:nvGrpSpPr>
        <p:grpSpPr>
          <a:xfrm>
            <a:off x="519941" y="3344321"/>
            <a:ext cx="2646362" cy="2203450"/>
            <a:chOff x="68263" y="3141663"/>
            <a:chExt cx="2646362" cy="2203450"/>
          </a:xfrm>
        </p:grpSpPr>
        <p:sp>
          <p:nvSpPr>
            <p:cNvPr id="81" name="Oval 7"/>
            <p:cNvSpPr>
              <a:spLocks noChangeArrowheads="1"/>
            </p:cNvSpPr>
            <p:nvPr/>
          </p:nvSpPr>
          <p:spPr bwMode="auto">
            <a:xfrm>
              <a:off x="68263" y="4463927"/>
              <a:ext cx="317377" cy="264259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2" name="Oval 8"/>
            <p:cNvSpPr>
              <a:spLocks noChangeArrowheads="1"/>
            </p:cNvSpPr>
            <p:nvPr/>
          </p:nvSpPr>
          <p:spPr bwMode="auto">
            <a:xfrm>
              <a:off x="650509" y="4463927"/>
              <a:ext cx="317377" cy="264259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Oval 9"/>
            <p:cNvSpPr>
              <a:spLocks noChangeArrowheads="1"/>
            </p:cNvSpPr>
            <p:nvPr/>
          </p:nvSpPr>
          <p:spPr bwMode="auto">
            <a:xfrm>
              <a:off x="1232756" y="4463927"/>
              <a:ext cx="317377" cy="26425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4" name="Oval 10"/>
            <p:cNvSpPr>
              <a:spLocks noChangeArrowheads="1"/>
            </p:cNvSpPr>
            <p:nvPr/>
          </p:nvSpPr>
          <p:spPr bwMode="auto">
            <a:xfrm>
              <a:off x="544328" y="3847000"/>
              <a:ext cx="317377" cy="264259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5" name="Oval 11"/>
            <p:cNvSpPr>
              <a:spLocks noChangeArrowheads="1"/>
            </p:cNvSpPr>
            <p:nvPr/>
          </p:nvSpPr>
          <p:spPr bwMode="auto">
            <a:xfrm>
              <a:off x="1232756" y="3847000"/>
              <a:ext cx="317377" cy="264259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Oval 12"/>
            <p:cNvSpPr>
              <a:spLocks noChangeArrowheads="1"/>
            </p:cNvSpPr>
            <p:nvPr/>
          </p:nvSpPr>
          <p:spPr bwMode="auto">
            <a:xfrm>
              <a:off x="650509" y="5080854"/>
              <a:ext cx="317377" cy="26425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7" name="Oval 13"/>
            <p:cNvSpPr>
              <a:spLocks noChangeArrowheads="1"/>
            </p:cNvSpPr>
            <p:nvPr/>
          </p:nvSpPr>
          <p:spPr bwMode="auto">
            <a:xfrm>
              <a:off x="1232756" y="5080854"/>
              <a:ext cx="317377" cy="26425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Oval 14"/>
            <p:cNvSpPr>
              <a:spLocks noChangeArrowheads="1"/>
            </p:cNvSpPr>
            <p:nvPr/>
          </p:nvSpPr>
          <p:spPr bwMode="auto">
            <a:xfrm>
              <a:off x="1815002" y="5080854"/>
              <a:ext cx="317377" cy="264259"/>
            </a:xfrm>
            <a:prstGeom prst="ellipse">
              <a:avLst/>
            </a:prstGeom>
            <a:solidFill>
              <a:srgbClr val="FF0000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9" name="Oval 15"/>
            <p:cNvSpPr>
              <a:spLocks noChangeArrowheads="1"/>
            </p:cNvSpPr>
            <p:nvPr/>
          </p:nvSpPr>
          <p:spPr bwMode="auto">
            <a:xfrm>
              <a:off x="915379" y="3141663"/>
              <a:ext cx="317377" cy="264259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Oval 16"/>
            <p:cNvSpPr>
              <a:spLocks noChangeArrowheads="1"/>
            </p:cNvSpPr>
            <p:nvPr/>
          </p:nvSpPr>
          <p:spPr bwMode="auto">
            <a:xfrm>
              <a:off x="1497625" y="3141663"/>
              <a:ext cx="317377" cy="264259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1" name="Oval 17"/>
            <p:cNvSpPr>
              <a:spLocks noChangeArrowheads="1"/>
            </p:cNvSpPr>
            <p:nvPr/>
          </p:nvSpPr>
          <p:spPr bwMode="auto">
            <a:xfrm>
              <a:off x="1973690" y="3890719"/>
              <a:ext cx="317377" cy="264259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Oval 18"/>
            <p:cNvSpPr>
              <a:spLocks noChangeArrowheads="1"/>
            </p:cNvSpPr>
            <p:nvPr/>
          </p:nvSpPr>
          <p:spPr bwMode="auto">
            <a:xfrm>
              <a:off x="1815002" y="4463927"/>
              <a:ext cx="317377" cy="264259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3" name="Oval 19"/>
            <p:cNvSpPr>
              <a:spLocks noChangeArrowheads="1"/>
            </p:cNvSpPr>
            <p:nvPr/>
          </p:nvSpPr>
          <p:spPr bwMode="auto">
            <a:xfrm>
              <a:off x="2397248" y="4481857"/>
              <a:ext cx="317377" cy="264259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TW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94" name="AutoShape 20"/>
            <p:cNvCxnSpPr>
              <a:cxnSpLocks noChangeShapeType="1"/>
              <a:stCxn id="87" idx="0"/>
              <a:endCxn id="83" idx="4"/>
            </p:cNvCxnSpPr>
            <p:nvPr/>
          </p:nvCxnSpPr>
          <p:spPr bwMode="auto">
            <a:xfrm flipV="1">
              <a:off x="1391444" y="4736930"/>
              <a:ext cx="0" cy="335181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cxnSp>
          <p:nvCxnSpPr>
            <p:cNvPr id="95" name="AutoShape 21"/>
            <p:cNvCxnSpPr>
              <a:cxnSpLocks noChangeShapeType="1"/>
              <a:stCxn id="86" idx="0"/>
              <a:endCxn id="82" idx="4"/>
            </p:cNvCxnSpPr>
            <p:nvPr/>
          </p:nvCxnSpPr>
          <p:spPr bwMode="auto">
            <a:xfrm flipV="1">
              <a:off x="809197" y="4736930"/>
              <a:ext cx="0" cy="3351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6" name="AutoShape 22"/>
            <p:cNvCxnSpPr>
              <a:cxnSpLocks noChangeShapeType="1"/>
              <a:stCxn id="88" idx="0"/>
              <a:endCxn id="92" idx="4"/>
            </p:cNvCxnSpPr>
            <p:nvPr/>
          </p:nvCxnSpPr>
          <p:spPr bwMode="auto">
            <a:xfrm flipV="1">
              <a:off x="1973690" y="4736930"/>
              <a:ext cx="0" cy="3351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7" name="AutoShape 23"/>
            <p:cNvCxnSpPr>
              <a:cxnSpLocks noChangeShapeType="1"/>
              <a:stCxn id="83" idx="0"/>
              <a:endCxn id="85" idx="4"/>
            </p:cNvCxnSpPr>
            <p:nvPr/>
          </p:nvCxnSpPr>
          <p:spPr bwMode="auto">
            <a:xfrm flipV="1">
              <a:off x="1391444" y="4120002"/>
              <a:ext cx="0" cy="3351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8" name="AutoShape 24"/>
            <p:cNvCxnSpPr>
              <a:cxnSpLocks noChangeShapeType="1"/>
              <a:stCxn id="82" idx="0"/>
              <a:endCxn id="84" idx="4"/>
            </p:cNvCxnSpPr>
            <p:nvPr/>
          </p:nvCxnSpPr>
          <p:spPr bwMode="auto">
            <a:xfrm flipH="1" flipV="1">
              <a:off x="703016" y="4120002"/>
              <a:ext cx="106181" cy="33518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99" name="AutoShape 25"/>
            <p:cNvCxnSpPr>
              <a:cxnSpLocks noChangeShapeType="1"/>
              <a:stCxn id="92" idx="0"/>
              <a:endCxn id="91" idx="4"/>
            </p:cNvCxnSpPr>
            <p:nvPr/>
          </p:nvCxnSpPr>
          <p:spPr bwMode="auto">
            <a:xfrm flipV="1">
              <a:off x="1973690" y="4163722"/>
              <a:ext cx="158688" cy="29146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0" name="AutoShape 26"/>
            <p:cNvCxnSpPr>
              <a:cxnSpLocks noChangeShapeType="1"/>
              <a:stCxn id="85" idx="7"/>
              <a:endCxn id="90" idx="4"/>
            </p:cNvCxnSpPr>
            <p:nvPr/>
          </p:nvCxnSpPr>
          <p:spPr bwMode="auto">
            <a:xfrm flipV="1">
              <a:off x="1503459" y="3414665"/>
              <a:ext cx="152854" cy="46245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1" name="AutoShape 27"/>
            <p:cNvCxnSpPr>
              <a:cxnSpLocks noChangeShapeType="1"/>
              <a:stCxn id="91" idx="0"/>
              <a:endCxn id="90" idx="5"/>
            </p:cNvCxnSpPr>
            <p:nvPr/>
          </p:nvCxnSpPr>
          <p:spPr bwMode="auto">
            <a:xfrm flipH="1" flipV="1">
              <a:off x="1768329" y="3375804"/>
              <a:ext cx="364050" cy="50617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2" name="AutoShape 28"/>
            <p:cNvCxnSpPr>
              <a:cxnSpLocks noChangeShapeType="1"/>
              <a:stCxn id="87" idx="7"/>
              <a:endCxn id="92" idx="3"/>
            </p:cNvCxnSpPr>
            <p:nvPr/>
          </p:nvCxnSpPr>
          <p:spPr bwMode="auto">
            <a:xfrm flipV="1">
              <a:off x="1503459" y="4698068"/>
              <a:ext cx="358215" cy="41290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3" name="AutoShape 29"/>
            <p:cNvCxnSpPr>
              <a:cxnSpLocks noChangeShapeType="1"/>
              <a:stCxn id="88" idx="7"/>
              <a:endCxn id="93" idx="3"/>
            </p:cNvCxnSpPr>
            <p:nvPr/>
          </p:nvCxnSpPr>
          <p:spPr bwMode="auto">
            <a:xfrm flipV="1">
              <a:off x="2085900" y="4707416"/>
              <a:ext cx="357827" cy="412138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4" name="AutoShape 30"/>
            <p:cNvCxnSpPr>
              <a:cxnSpLocks noChangeShapeType="1"/>
              <a:stCxn id="81" idx="0"/>
              <a:endCxn id="84" idx="3"/>
            </p:cNvCxnSpPr>
            <p:nvPr/>
          </p:nvCxnSpPr>
          <p:spPr bwMode="auto">
            <a:xfrm flipV="1">
              <a:off x="226951" y="4081141"/>
              <a:ext cx="364050" cy="37404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5" name="AutoShape 31"/>
            <p:cNvCxnSpPr>
              <a:cxnSpLocks noChangeShapeType="1"/>
              <a:stCxn id="82" idx="7"/>
              <a:endCxn id="85" idx="3"/>
            </p:cNvCxnSpPr>
            <p:nvPr/>
          </p:nvCxnSpPr>
          <p:spPr bwMode="auto">
            <a:xfrm flipV="1">
              <a:off x="921213" y="4081141"/>
              <a:ext cx="358216" cy="41290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6" name="AutoShape 32"/>
            <p:cNvCxnSpPr>
              <a:cxnSpLocks noChangeShapeType="1"/>
              <a:stCxn id="93" idx="0"/>
            </p:cNvCxnSpPr>
            <p:nvPr/>
          </p:nvCxnSpPr>
          <p:spPr bwMode="auto">
            <a:xfrm flipH="1" flipV="1">
              <a:off x="2244394" y="4142790"/>
              <a:ext cx="311543" cy="330323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7" name="AutoShape 33"/>
            <p:cNvCxnSpPr>
              <a:cxnSpLocks noChangeShapeType="1"/>
              <a:stCxn id="88" idx="1"/>
              <a:endCxn id="83" idx="5"/>
            </p:cNvCxnSpPr>
            <p:nvPr/>
          </p:nvCxnSpPr>
          <p:spPr bwMode="auto">
            <a:xfrm flipH="1" flipV="1">
              <a:off x="1503459" y="4698068"/>
              <a:ext cx="358215" cy="412904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cxnSp>
          <p:nvCxnSpPr>
            <p:cNvPr id="108" name="AutoShape 34"/>
            <p:cNvCxnSpPr>
              <a:cxnSpLocks noChangeShapeType="1"/>
              <a:stCxn id="83" idx="1"/>
              <a:endCxn id="84" idx="5"/>
            </p:cNvCxnSpPr>
            <p:nvPr/>
          </p:nvCxnSpPr>
          <p:spPr bwMode="auto">
            <a:xfrm flipH="1" flipV="1">
              <a:off x="815032" y="4081141"/>
              <a:ext cx="464397" cy="41290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09" name="AutoShape 35"/>
            <p:cNvCxnSpPr>
              <a:cxnSpLocks noChangeShapeType="1"/>
              <a:stCxn id="92" idx="1"/>
              <a:endCxn id="85" idx="5"/>
            </p:cNvCxnSpPr>
            <p:nvPr/>
          </p:nvCxnSpPr>
          <p:spPr bwMode="auto">
            <a:xfrm flipH="1" flipV="1">
              <a:off x="1503459" y="4081141"/>
              <a:ext cx="358215" cy="41290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0" name="AutoShape 36"/>
            <p:cNvCxnSpPr>
              <a:cxnSpLocks noChangeShapeType="1"/>
              <a:stCxn id="86" idx="1"/>
              <a:endCxn id="81" idx="4"/>
            </p:cNvCxnSpPr>
            <p:nvPr/>
          </p:nvCxnSpPr>
          <p:spPr bwMode="auto">
            <a:xfrm flipH="1" flipV="1">
              <a:off x="226951" y="4736930"/>
              <a:ext cx="470231" cy="37404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1" name="AutoShape 37"/>
            <p:cNvCxnSpPr>
              <a:cxnSpLocks noChangeShapeType="1"/>
              <a:stCxn id="87" idx="1"/>
              <a:endCxn id="82" idx="5"/>
            </p:cNvCxnSpPr>
            <p:nvPr/>
          </p:nvCxnSpPr>
          <p:spPr bwMode="auto">
            <a:xfrm flipH="1" flipV="1">
              <a:off x="921213" y="4698068"/>
              <a:ext cx="358216" cy="41290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2" name="AutoShape 38"/>
            <p:cNvCxnSpPr>
              <a:cxnSpLocks noChangeShapeType="1"/>
              <a:stCxn id="85" idx="1"/>
              <a:endCxn id="89" idx="4"/>
            </p:cNvCxnSpPr>
            <p:nvPr/>
          </p:nvCxnSpPr>
          <p:spPr bwMode="auto">
            <a:xfrm flipH="1" flipV="1">
              <a:off x="1074067" y="3414665"/>
              <a:ext cx="205361" cy="46245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3" name="AutoShape 39"/>
            <p:cNvCxnSpPr>
              <a:cxnSpLocks noChangeShapeType="1"/>
              <a:stCxn id="91" idx="1"/>
              <a:endCxn id="89" idx="5"/>
            </p:cNvCxnSpPr>
            <p:nvPr/>
          </p:nvCxnSpPr>
          <p:spPr bwMode="auto">
            <a:xfrm flipH="1" flipV="1">
              <a:off x="1186083" y="3375804"/>
              <a:ext cx="834280" cy="54503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4" name="AutoShape 40"/>
            <p:cNvCxnSpPr>
              <a:cxnSpLocks noChangeShapeType="1"/>
              <a:stCxn id="84" idx="7"/>
              <a:endCxn id="90" idx="3"/>
            </p:cNvCxnSpPr>
            <p:nvPr/>
          </p:nvCxnSpPr>
          <p:spPr bwMode="auto">
            <a:xfrm flipV="1">
              <a:off x="815032" y="3375804"/>
              <a:ext cx="729266" cy="50131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5" name="AutoShape 41"/>
            <p:cNvCxnSpPr>
              <a:cxnSpLocks noChangeShapeType="1"/>
              <a:stCxn id="84" idx="0"/>
              <a:endCxn id="89" idx="3"/>
            </p:cNvCxnSpPr>
            <p:nvPr/>
          </p:nvCxnSpPr>
          <p:spPr bwMode="auto">
            <a:xfrm flipV="1">
              <a:off x="703016" y="3375804"/>
              <a:ext cx="259035" cy="462452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6" name="AutoShape 42"/>
            <p:cNvCxnSpPr>
              <a:cxnSpLocks noChangeShapeType="1"/>
              <a:stCxn id="83" idx="7"/>
              <a:endCxn id="91" idx="3"/>
            </p:cNvCxnSpPr>
            <p:nvPr/>
          </p:nvCxnSpPr>
          <p:spPr bwMode="auto">
            <a:xfrm flipV="1">
              <a:off x="1503459" y="4124860"/>
              <a:ext cx="516904" cy="369185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7" name="AutoShape 43"/>
            <p:cNvCxnSpPr>
              <a:cxnSpLocks noChangeShapeType="1"/>
              <a:stCxn id="86" idx="7"/>
              <a:endCxn id="83" idx="3"/>
            </p:cNvCxnSpPr>
            <p:nvPr/>
          </p:nvCxnSpPr>
          <p:spPr bwMode="auto">
            <a:xfrm flipV="1">
              <a:off x="921213" y="4698068"/>
              <a:ext cx="358216" cy="412904"/>
            </a:xfrm>
            <a:prstGeom prst="straightConnector1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cxnSp>
          <p:nvCxnSpPr>
            <p:cNvPr id="118" name="AutoShape 44"/>
            <p:cNvCxnSpPr>
              <a:cxnSpLocks noChangeShapeType="1"/>
              <a:stCxn id="81" idx="7"/>
              <a:endCxn id="85" idx="2"/>
            </p:cNvCxnSpPr>
            <p:nvPr/>
          </p:nvCxnSpPr>
          <p:spPr bwMode="auto">
            <a:xfrm flipV="1">
              <a:off x="338967" y="3979129"/>
              <a:ext cx="883287" cy="51491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  <p:cxnSp>
          <p:nvCxnSpPr>
            <p:cNvPr id="119" name="AutoShape 45"/>
            <p:cNvCxnSpPr>
              <a:cxnSpLocks noChangeShapeType="1"/>
              <a:stCxn id="93" idx="1"/>
              <a:endCxn id="85" idx="6"/>
            </p:cNvCxnSpPr>
            <p:nvPr/>
          </p:nvCxnSpPr>
          <p:spPr bwMode="auto">
            <a:xfrm flipH="1" flipV="1">
              <a:off x="1550133" y="3979130"/>
              <a:ext cx="893594" cy="54142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</p:cxnSp>
      </p:grpSp>
      <p:pic>
        <p:nvPicPr>
          <p:cNvPr id="12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0357" y="5780143"/>
            <a:ext cx="1193942" cy="898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64506" y="5767176"/>
            <a:ext cx="1463132" cy="911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4" name="组合 133"/>
          <p:cNvGrpSpPr/>
          <p:nvPr/>
        </p:nvGrpSpPr>
        <p:grpSpPr>
          <a:xfrm>
            <a:off x="291911" y="1117955"/>
            <a:ext cx="8507947" cy="1904824"/>
            <a:chOff x="24493" y="29384"/>
            <a:chExt cx="8507947" cy="1904824"/>
          </a:xfrm>
        </p:grpSpPr>
        <p:sp>
          <p:nvSpPr>
            <p:cNvPr id="136" name="Right Arrow 2"/>
            <p:cNvSpPr/>
            <p:nvPr/>
          </p:nvSpPr>
          <p:spPr>
            <a:xfrm>
              <a:off x="107504" y="1172966"/>
              <a:ext cx="8424936" cy="360040"/>
            </a:xfrm>
            <a:prstGeom prst="rightArrow">
              <a:avLst/>
            </a:prstGeom>
            <a:ln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37" name="Straight Arrow Connector 3"/>
            <p:cNvCxnSpPr/>
            <p:nvPr/>
          </p:nvCxnSpPr>
          <p:spPr>
            <a:xfrm>
              <a:off x="1676278" y="668240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Box 4"/>
            <p:cNvSpPr txBox="1">
              <a:spLocks noChangeArrowheads="1"/>
            </p:cNvSpPr>
            <p:nvPr/>
          </p:nvSpPr>
          <p:spPr bwMode="auto">
            <a:xfrm>
              <a:off x="1118327" y="29384"/>
              <a:ext cx="140775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propagation</a:t>
              </a:r>
            </a:p>
          </p:txBody>
        </p:sp>
        <p:sp>
          <p:nvSpPr>
            <p:cNvPr id="139" name="TextBox 5"/>
            <p:cNvSpPr txBox="1">
              <a:spLocks noChangeArrowheads="1"/>
            </p:cNvSpPr>
            <p:nvPr/>
          </p:nvSpPr>
          <p:spPr bwMode="auto">
            <a:xfrm>
              <a:off x="1344491" y="1533428"/>
              <a:ext cx="6976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1986</a:t>
              </a:r>
            </a:p>
          </p:txBody>
        </p:sp>
        <p:sp>
          <p:nvSpPr>
            <p:cNvPr id="140" name="TextBox 67"/>
            <p:cNvSpPr txBox="1">
              <a:spLocks noChangeArrowheads="1"/>
            </p:cNvSpPr>
            <p:nvPr/>
          </p:nvSpPr>
          <p:spPr bwMode="auto">
            <a:xfrm>
              <a:off x="24493" y="37930"/>
              <a:ext cx="1024639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</a:t>
              </a:r>
            </a:p>
          </p:txBody>
        </p:sp>
        <p:cxnSp>
          <p:nvCxnSpPr>
            <p:cNvPr id="141" name="Straight Arrow Connector 68"/>
            <p:cNvCxnSpPr/>
            <p:nvPr/>
          </p:nvCxnSpPr>
          <p:spPr>
            <a:xfrm>
              <a:off x="421174" y="668910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TextBox 69"/>
            <p:cNvSpPr txBox="1">
              <a:spLocks noChangeArrowheads="1"/>
            </p:cNvSpPr>
            <p:nvPr/>
          </p:nvSpPr>
          <p:spPr bwMode="auto">
            <a:xfrm>
              <a:off x="35496" y="1534098"/>
              <a:ext cx="79701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1940s</a:t>
              </a:r>
            </a:p>
          </p:txBody>
        </p:sp>
      </p:grpSp>
      <p:pic>
        <p:nvPicPr>
          <p:cNvPr id="146" name="Picture 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41314" y="1238912"/>
            <a:ext cx="762000" cy="101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7" name="TextBox 71"/>
          <p:cNvSpPr txBox="1"/>
          <p:nvPr/>
        </p:nvSpPr>
        <p:spPr>
          <a:xfrm>
            <a:off x="2245111" y="1799179"/>
            <a:ext cx="8869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Nature</a:t>
            </a:r>
          </a:p>
        </p:txBody>
      </p:sp>
      <p:pic>
        <p:nvPicPr>
          <p:cNvPr id="148" name="Picture 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28483" y="2608978"/>
            <a:ext cx="1434871" cy="992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4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80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4" name="图片 8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821" y="1907607"/>
            <a:ext cx="7983855" cy="216320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5165" y="1526083"/>
            <a:ext cx="7933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Experiment Results on LFW and </a:t>
            </a:r>
            <a:r>
              <a:rPr lang="en-US" altLang="zh-CN" b="1" dirty="0" err="1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BioID</a:t>
            </a:r>
            <a:endParaRPr lang="en-US" altLang="zh-CN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5" name="TextBox 29"/>
          <p:cNvSpPr txBox="1"/>
          <p:nvPr/>
        </p:nvSpPr>
        <p:spPr>
          <a:xfrm>
            <a:off x="291123" y="4285550"/>
            <a:ext cx="26011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prstClr val="black"/>
                </a:solidFill>
              </a:rPr>
              <a:t>Bicubic</a:t>
            </a:r>
            <a:r>
              <a:rPr lang="en-US" sz="1600" b="1" dirty="0">
                <a:solidFill>
                  <a:prstClr val="black"/>
                </a:solidFill>
              </a:rPr>
              <a:t>     BCCNN        SRCNN</a:t>
            </a:r>
          </a:p>
        </p:txBody>
      </p:sp>
      <p:sp>
        <p:nvSpPr>
          <p:cNvPr id="86" name="TextBox 30"/>
          <p:cNvSpPr txBox="1"/>
          <p:nvPr/>
        </p:nvSpPr>
        <p:spPr>
          <a:xfrm>
            <a:off x="3356503" y="4285550"/>
            <a:ext cx="26167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solidFill>
                  <a:prstClr val="black"/>
                </a:solidFill>
              </a:rPr>
              <a:t>Bicubic</a:t>
            </a:r>
            <a:r>
              <a:rPr lang="en-US" sz="1600" b="1" dirty="0">
                <a:solidFill>
                  <a:prstClr val="black"/>
                </a:solidFill>
              </a:rPr>
              <a:t>       BCCNN       SRCNN</a:t>
            </a:r>
          </a:p>
        </p:txBody>
      </p:sp>
      <p:sp>
        <p:nvSpPr>
          <p:cNvPr id="87" name="TextBox 31"/>
          <p:cNvSpPr txBox="1"/>
          <p:nvPr/>
        </p:nvSpPr>
        <p:spPr>
          <a:xfrm>
            <a:off x="6264627" y="4278157"/>
            <a:ext cx="29986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</a:rPr>
              <a:t>  </a:t>
            </a:r>
            <a:r>
              <a:rPr lang="en-US" sz="1600" b="1" dirty="0" err="1">
                <a:solidFill>
                  <a:prstClr val="black"/>
                </a:solidFill>
              </a:rPr>
              <a:t>Bicubic</a:t>
            </a:r>
            <a:r>
              <a:rPr lang="en-US" sz="1600" b="1" dirty="0">
                <a:solidFill>
                  <a:prstClr val="black"/>
                </a:solidFill>
              </a:rPr>
              <a:t>      BCCNN        SRCNN</a:t>
            </a:r>
          </a:p>
        </p:txBody>
      </p:sp>
      <p:sp>
        <p:nvSpPr>
          <p:cNvPr id="88" name="Rectangle 32"/>
          <p:cNvSpPr/>
          <p:nvPr/>
        </p:nvSpPr>
        <p:spPr>
          <a:xfrm>
            <a:off x="404736" y="6343786"/>
            <a:ext cx="24684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</a:rPr>
              <a:t>VDSR        GLN           Our</a:t>
            </a:r>
          </a:p>
        </p:txBody>
      </p:sp>
      <p:sp>
        <p:nvSpPr>
          <p:cNvPr id="89" name="Rectangle 33"/>
          <p:cNvSpPr/>
          <p:nvPr/>
        </p:nvSpPr>
        <p:spPr>
          <a:xfrm>
            <a:off x="3438258" y="6343786"/>
            <a:ext cx="246847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</a:rPr>
              <a:t>VDSR         GLN             Our</a:t>
            </a:r>
          </a:p>
        </p:txBody>
      </p:sp>
      <p:sp>
        <p:nvSpPr>
          <p:cNvPr id="90" name="Rectangle 34"/>
          <p:cNvSpPr/>
          <p:nvPr/>
        </p:nvSpPr>
        <p:spPr>
          <a:xfrm>
            <a:off x="6440731" y="6339318"/>
            <a:ext cx="24092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prstClr val="black"/>
                </a:solidFill>
              </a:rPr>
              <a:t>VDSR          GLN           Our</a:t>
            </a:r>
          </a:p>
        </p:txBody>
      </p:sp>
      <p:grpSp>
        <p:nvGrpSpPr>
          <p:cNvPr id="91" name="组合 90"/>
          <p:cNvGrpSpPr/>
          <p:nvPr/>
        </p:nvGrpSpPr>
        <p:grpSpPr>
          <a:xfrm>
            <a:off x="6256430" y="4533741"/>
            <a:ext cx="2743200" cy="1861460"/>
            <a:chOff x="8111211" y="621240"/>
            <a:chExt cx="3657600" cy="2481947"/>
          </a:xfrm>
        </p:grpSpPr>
        <p:pic>
          <p:nvPicPr>
            <p:cNvPr id="92" name="Picture 2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9611" y="1883987"/>
              <a:ext cx="1219200" cy="1219200"/>
            </a:xfrm>
            <a:prstGeom prst="rect">
              <a:avLst/>
            </a:prstGeom>
          </p:spPr>
        </p:pic>
        <p:pic>
          <p:nvPicPr>
            <p:cNvPr id="93" name="Picture 2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49611" y="621240"/>
              <a:ext cx="1219200" cy="1219200"/>
            </a:xfrm>
            <a:prstGeom prst="rect">
              <a:avLst/>
            </a:prstGeom>
          </p:spPr>
        </p:pic>
        <p:pic>
          <p:nvPicPr>
            <p:cNvPr id="94" name="Picture 2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411" y="621240"/>
              <a:ext cx="1219200" cy="1219200"/>
            </a:xfrm>
            <a:prstGeom prst="rect">
              <a:avLst/>
            </a:prstGeom>
          </p:spPr>
        </p:pic>
        <p:pic>
          <p:nvPicPr>
            <p:cNvPr id="95" name="Picture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1211" y="621240"/>
              <a:ext cx="1219200" cy="1219200"/>
            </a:xfrm>
            <a:prstGeom prst="rect">
              <a:avLst/>
            </a:prstGeom>
          </p:spPr>
        </p:pic>
        <p:pic>
          <p:nvPicPr>
            <p:cNvPr id="96" name="Picture 3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1211" y="1883987"/>
              <a:ext cx="1219200" cy="1219200"/>
            </a:xfrm>
            <a:prstGeom prst="rect">
              <a:avLst/>
            </a:prstGeom>
          </p:spPr>
        </p:pic>
        <p:pic>
          <p:nvPicPr>
            <p:cNvPr id="97" name="Picture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0411" y="1883987"/>
              <a:ext cx="1219200" cy="1219200"/>
            </a:xfrm>
            <a:prstGeom prst="rect">
              <a:avLst/>
            </a:prstGeom>
          </p:spPr>
        </p:pic>
      </p:grpSp>
      <p:grpSp>
        <p:nvGrpSpPr>
          <p:cNvPr id="98" name="组合 97"/>
          <p:cNvGrpSpPr/>
          <p:nvPr/>
        </p:nvGrpSpPr>
        <p:grpSpPr>
          <a:xfrm>
            <a:off x="149061" y="4533741"/>
            <a:ext cx="2743200" cy="1861460"/>
            <a:chOff x="198748" y="621240"/>
            <a:chExt cx="3657600" cy="2481947"/>
          </a:xfrm>
        </p:grpSpPr>
        <p:pic>
          <p:nvPicPr>
            <p:cNvPr id="99" name="Picture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8748" y="621240"/>
              <a:ext cx="1219200" cy="1219200"/>
            </a:xfrm>
            <a:prstGeom prst="rect">
              <a:avLst/>
            </a:prstGeom>
          </p:spPr>
        </p:pic>
        <p:pic>
          <p:nvPicPr>
            <p:cNvPr id="100" name="Picture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948" y="621240"/>
              <a:ext cx="1219200" cy="1219200"/>
            </a:xfrm>
            <a:prstGeom prst="rect">
              <a:avLst/>
            </a:prstGeom>
          </p:spPr>
        </p:pic>
        <p:pic>
          <p:nvPicPr>
            <p:cNvPr id="101" name="Picture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37148" y="621240"/>
              <a:ext cx="1219200" cy="1219200"/>
            </a:xfrm>
            <a:prstGeom prst="rect">
              <a:avLst/>
            </a:prstGeom>
          </p:spPr>
        </p:pic>
        <p:pic>
          <p:nvPicPr>
            <p:cNvPr id="102" name="Picture 14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98748" y="1883987"/>
              <a:ext cx="1219200" cy="1219200"/>
            </a:xfrm>
            <a:prstGeom prst="rect">
              <a:avLst/>
            </a:prstGeom>
          </p:spPr>
        </p:pic>
        <p:pic>
          <p:nvPicPr>
            <p:cNvPr id="103" name="Picture 16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37148" y="1883987"/>
              <a:ext cx="1219200" cy="1219200"/>
            </a:xfrm>
            <a:prstGeom prst="rect">
              <a:avLst/>
            </a:prstGeom>
          </p:spPr>
        </p:pic>
        <p:pic>
          <p:nvPicPr>
            <p:cNvPr id="104" name="Picture 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948" y="1883987"/>
              <a:ext cx="1219200" cy="1219200"/>
            </a:xfrm>
            <a:prstGeom prst="rect">
              <a:avLst/>
            </a:prstGeom>
          </p:spPr>
        </p:pic>
      </p:grpSp>
      <p:grpSp>
        <p:nvGrpSpPr>
          <p:cNvPr id="105" name="组合 104"/>
          <p:cNvGrpSpPr/>
          <p:nvPr/>
        </p:nvGrpSpPr>
        <p:grpSpPr>
          <a:xfrm>
            <a:off x="3228766" y="4537199"/>
            <a:ext cx="2744474" cy="1870676"/>
            <a:chOff x="4192716" y="621240"/>
            <a:chExt cx="3641272" cy="2481947"/>
          </a:xfrm>
        </p:grpSpPr>
        <p:pic>
          <p:nvPicPr>
            <p:cNvPr id="106" name="Picture 17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788" y="1883987"/>
              <a:ext cx="1219200" cy="1219200"/>
            </a:xfrm>
            <a:prstGeom prst="rect">
              <a:avLst/>
            </a:prstGeom>
          </p:spPr>
        </p:pic>
        <p:pic>
          <p:nvPicPr>
            <p:cNvPr id="107" name="Picture 19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92716" y="1883987"/>
              <a:ext cx="1219200" cy="1219200"/>
            </a:xfrm>
            <a:prstGeom prst="rect">
              <a:avLst/>
            </a:prstGeom>
          </p:spPr>
        </p:pic>
        <p:pic>
          <p:nvPicPr>
            <p:cNvPr id="108" name="Picture 20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14788" y="621240"/>
              <a:ext cx="1219200" cy="1219200"/>
            </a:xfrm>
            <a:prstGeom prst="rect">
              <a:avLst/>
            </a:prstGeom>
          </p:spPr>
        </p:pic>
        <p:pic>
          <p:nvPicPr>
            <p:cNvPr id="109" name="Picture 2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20989" y="621240"/>
              <a:ext cx="1219200" cy="1219200"/>
            </a:xfrm>
            <a:prstGeom prst="rect">
              <a:avLst/>
            </a:prstGeom>
          </p:spPr>
        </p:pic>
        <p:pic>
          <p:nvPicPr>
            <p:cNvPr id="110" name="Picture 22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1789" y="621240"/>
              <a:ext cx="1219200" cy="1219200"/>
            </a:xfrm>
            <a:prstGeom prst="rect">
              <a:avLst/>
            </a:prstGeom>
          </p:spPr>
        </p:pic>
        <p:pic>
          <p:nvPicPr>
            <p:cNvPr id="111" name="Picture 3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88" y="1883987"/>
              <a:ext cx="1219200" cy="1219200"/>
            </a:xfrm>
            <a:prstGeom prst="rect">
              <a:avLst/>
            </a:prstGeom>
          </p:spPr>
        </p:pic>
      </p:grpSp>
      <p:sp>
        <p:nvSpPr>
          <p:cNvPr id="5" name="TextBox 4"/>
          <p:cNvSpPr txBox="1"/>
          <p:nvPr/>
        </p:nvSpPr>
        <p:spPr>
          <a:xfrm>
            <a:off x="-1" y="2554224"/>
            <a:ext cx="68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0000"/>
                </a:solidFill>
              </a:rPr>
              <a:t>CVPR2013</a:t>
            </a:r>
            <a:endParaRPr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-1" y="2724912"/>
            <a:ext cx="68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0000"/>
                </a:solidFill>
              </a:rPr>
              <a:t>AAAI2015</a:t>
            </a:r>
            <a:endParaRPr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-6097" y="2944368"/>
            <a:ext cx="68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0000"/>
                </a:solidFill>
              </a:rPr>
              <a:t>PR2010</a:t>
            </a:r>
            <a:endParaRPr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095" y="3163824"/>
            <a:ext cx="68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0000"/>
                </a:solidFill>
              </a:rPr>
              <a:t>ECCV2014</a:t>
            </a:r>
            <a:endParaRPr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6095" y="3394656"/>
            <a:ext cx="68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0000"/>
                </a:solidFill>
              </a:rPr>
              <a:t>CVPR2016</a:t>
            </a:r>
            <a:endParaRPr lang="zh-CN" altLang="en-US" sz="900" b="1" dirty="0">
              <a:solidFill>
                <a:srgbClr val="FF0000"/>
              </a:solidFill>
            </a:endParaRPr>
          </a:p>
        </p:txBody>
      </p:sp>
      <p:sp>
        <p:nvSpPr>
          <p:cNvPr id="116" name="TextBox 115"/>
          <p:cNvSpPr txBox="1"/>
          <p:nvPr/>
        </p:nvSpPr>
        <p:spPr>
          <a:xfrm>
            <a:off x="6095" y="3565344"/>
            <a:ext cx="684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00" b="1" dirty="0">
                <a:solidFill>
                  <a:srgbClr val="FF0000"/>
                </a:solidFill>
              </a:rPr>
              <a:t>arXiv2016</a:t>
            </a:r>
            <a:endParaRPr lang="zh-CN" altLang="en-US" sz="900" b="1" dirty="0">
              <a:solidFill>
                <a:srgbClr val="FF0000"/>
              </a:solidFill>
            </a:endParaRPr>
          </a:p>
        </p:txBody>
      </p:sp>
      <p:cxnSp>
        <p:nvCxnSpPr>
          <p:cNvPr id="117" name="直接箭头连接符 116"/>
          <p:cNvCxnSpPr/>
          <p:nvPr/>
        </p:nvCxnSpPr>
        <p:spPr>
          <a:xfrm>
            <a:off x="629135" y="2669640"/>
            <a:ext cx="206017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箭头连接符 117"/>
          <p:cNvCxnSpPr/>
          <p:nvPr/>
        </p:nvCxnSpPr>
        <p:spPr>
          <a:xfrm>
            <a:off x="629135" y="2858616"/>
            <a:ext cx="206017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箭头连接符 118"/>
          <p:cNvCxnSpPr/>
          <p:nvPr/>
        </p:nvCxnSpPr>
        <p:spPr>
          <a:xfrm>
            <a:off x="629135" y="3071976"/>
            <a:ext cx="206017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>
            <a:off x="629135" y="3279240"/>
            <a:ext cx="206017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/>
          <p:nvPr/>
        </p:nvCxnSpPr>
        <p:spPr>
          <a:xfrm>
            <a:off x="629135" y="3492600"/>
            <a:ext cx="206017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/>
          <p:nvPr/>
        </p:nvCxnSpPr>
        <p:spPr>
          <a:xfrm>
            <a:off x="629135" y="3693768"/>
            <a:ext cx="206017" cy="0"/>
          </a:xfrm>
          <a:prstGeom prst="straightConnector1">
            <a:avLst/>
          </a:prstGeom>
          <a:ln w="127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1"/>
          <p:cNvSpPr txBox="1"/>
          <p:nvPr/>
        </p:nvSpPr>
        <p:spPr>
          <a:xfrm>
            <a:off x="267418" y="-96207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Attention-Aware Face Hallucination via Deep Reinforcement Learning</a:t>
            </a:r>
            <a:endParaRPr lang="zh-CN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31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Example of Attended Regions</a:t>
            </a:r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1934934"/>
            <a:ext cx="643759" cy="643759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1" y="1570340"/>
            <a:ext cx="226322" cy="301762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57" y="1934934"/>
            <a:ext cx="643759" cy="643759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73" y="1570340"/>
            <a:ext cx="226322" cy="301762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11" y="1934934"/>
            <a:ext cx="643759" cy="643759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27" y="1570340"/>
            <a:ext cx="226322" cy="301762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064" y="1934934"/>
            <a:ext cx="643759" cy="643759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781" y="1564935"/>
            <a:ext cx="226322" cy="301762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417" y="1934934"/>
            <a:ext cx="643759" cy="643759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134" y="1564935"/>
            <a:ext cx="226322" cy="301762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71" y="1934934"/>
            <a:ext cx="643759" cy="643759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87" y="1570340"/>
            <a:ext cx="226322" cy="301762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124" y="1934934"/>
            <a:ext cx="643759" cy="643759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40" y="1564935"/>
            <a:ext cx="226322" cy="301762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77" y="1934934"/>
            <a:ext cx="643759" cy="643759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194" y="1570340"/>
            <a:ext cx="226322" cy="301762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831" y="1934934"/>
            <a:ext cx="643759" cy="643759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48" y="1570340"/>
            <a:ext cx="226322" cy="301762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84" y="1934934"/>
            <a:ext cx="643759" cy="643759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01" y="1570340"/>
            <a:ext cx="226322" cy="301762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538" y="1934934"/>
            <a:ext cx="643759" cy="643759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55" y="1564935"/>
            <a:ext cx="226322" cy="301762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891" y="1934934"/>
            <a:ext cx="643759" cy="64375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608" y="1564935"/>
            <a:ext cx="226322" cy="301762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245" y="1934934"/>
            <a:ext cx="643759" cy="643759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961" y="1570340"/>
            <a:ext cx="226322" cy="301762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" y="3001011"/>
            <a:ext cx="643759" cy="643759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0" y="2638969"/>
            <a:ext cx="226322" cy="301762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57" y="3001011"/>
            <a:ext cx="643759" cy="643759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73" y="2638969"/>
            <a:ext cx="226322" cy="301762"/>
          </a:xfrm>
          <a:prstGeom prst="rect">
            <a:avLst/>
          </a:prstGeom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11" y="3001011"/>
            <a:ext cx="643759" cy="643759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27" y="2638969"/>
            <a:ext cx="226322" cy="301762"/>
          </a:xfrm>
          <a:prstGeom prst="rect">
            <a:avLst/>
          </a:prstGeom>
        </p:spPr>
      </p:pic>
      <p:pic>
        <p:nvPicPr>
          <p:cNvPr id="67" name="图片 66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064" y="3001011"/>
            <a:ext cx="643759" cy="643759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781" y="2638969"/>
            <a:ext cx="226322" cy="301762"/>
          </a:xfrm>
          <a:prstGeom prst="rect">
            <a:avLst/>
          </a:prstGeom>
        </p:spPr>
      </p:pic>
      <p:pic>
        <p:nvPicPr>
          <p:cNvPr id="69" name="图片 68"/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417" y="3001011"/>
            <a:ext cx="643759" cy="643759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133" y="2638969"/>
            <a:ext cx="226322" cy="301762"/>
          </a:xfrm>
          <a:prstGeom prst="rect">
            <a:avLst/>
          </a:prstGeom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70" y="3001011"/>
            <a:ext cx="643759" cy="643759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85" y="2638969"/>
            <a:ext cx="226322" cy="301762"/>
          </a:xfrm>
          <a:prstGeom prst="rect">
            <a:avLst/>
          </a:prstGeom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124" y="3001011"/>
            <a:ext cx="643759" cy="643759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38" y="2638969"/>
            <a:ext cx="226322" cy="301762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77" y="3001011"/>
            <a:ext cx="643759" cy="643759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194" y="2638969"/>
            <a:ext cx="226322" cy="301762"/>
          </a:xfrm>
          <a:prstGeom prst="rect">
            <a:avLst/>
          </a:prstGeom>
        </p:spPr>
      </p:pic>
      <p:pic>
        <p:nvPicPr>
          <p:cNvPr id="77" name="图片 76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830" y="3001011"/>
            <a:ext cx="643759" cy="643759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47" y="2638969"/>
            <a:ext cx="226322" cy="301762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82" y="3001011"/>
            <a:ext cx="643759" cy="643759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00" y="2638969"/>
            <a:ext cx="226322" cy="301762"/>
          </a:xfrm>
          <a:prstGeom prst="rect">
            <a:avLst/>
          </a:prstGeom>
        </p:spPr>
      </p:pic>
      <p:pic>
        <p:nvPicPr>
          <p:cNvPr id="81" name="图片 80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538" y="3001011"/>
            <a:ext cx="643759" cy="643759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53" y="2638969"/>
            <a:ext cx="226322" cy="301762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891" y="3001011"/>
            <a:ext cx="643759" cy="643759"/>
          </a:xfrm>
          <a:prstGeom prst="rect">
            <a:avLst/>
          </a:prstGeom>
        </p:spPr>
      </p:pic>
      <p:pic>
        <p:nvPicPr>
          <p:cNvPr id="112" name="图片 111"/>
          <p:cNvPicPr>
            <a:picLocks noChangeAspect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606" y="2638969"/>
            <a:ext cx="226322" cy="301762"/>
          </a:xfrm>
          <a:prstGeom prst="rect">
            <a:avLst/>
          </a:prstGeom>
        </p:spPr>
      </p:pic>
      <p:pic>
        <p:nvPicPr>
          <p:cNvPr id="113" name="图片 112"/>
          <p:cNvPicPr>
            <a:picLocks noChangeAspect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245" y="3001011"/>
            <a:ext cx="643759" cy="643759"/>
          </a:xfrm>
          <a:prstGeom prst="rect">
            <a:avLst/>
          </a:prstGeom>
        </p:spPr>
      </p:pic>
      <p:pic>
        <p:nvPicPr>
          <p:cNvPr id="114" name="图片 113"/>
          <p:cNvPicPr>
            <a:picLocks noChangeAspect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240" y="5773471"/>
            <a:ext cx="643759" cy="643759"/>
          </a:xfrm>
          <a:prstGeom prst="rect">
            <a:avLst/>
          </a:prstGeom>
        </p:spPr>
      </p:pic>
      <p:pic>
        <p:nvPicPr>
          <p:cNvPr id="115" name="图片 114"/>
          <p:cNvPicPr>
            <a:picLocks noChangeAspect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4708109"/>
            <a:ext cx="643759" cy="643759"/>
          </a:xfrm>
          <a:prstGeom prst="rect">
            <a:avLst/>
          </a:prstGeom>
        </p:spPr>
      </p:pic>
      <p:pic>
        <p:nvPicPr>
          <p:cNvPr id="116" name="图片 115"/>
          <p:cNvPicPr>
            <a:picLocks noChangeAspect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0" y="4346067"/>
            <a:ext cx="226322" cy="301762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56" y="4708109"/>
            <a:ext cx="643759" cy="643759"/>
          </a:xfrm>
          <a:prstGeom prst="rect">
            <a:avLst/>
          </a:prstGeom>
        </p:spPr>
      </p:pic>
      <p:pic>
        <p:nvPicPr>
          <p:cNvPr id="118" name="图片 117"/>
          <p:cNvPicPr>
            <a:picLocks noChangeAspect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73" y="4346067"/>
            <a:ext cx="226322" cy="301762"/>
          </a:xfrm>
          <a:prstGeom prst="rect">
            <a:avLst/>
          </a:prstGeom>
        </p:spPr>
      </p:pic>
      <p:pic>
        <p:nvPicPr>
          <p:cNvPr id="119" name="图片 118"/>
          <p:cNvPicPr>
            <a:picLocks noChangeAspect="1"/>
          </p:cNvPicPr>
          <p:nvPr/>
        </p:nvPicPr>
        <p:blipFill>
          <a:blip r:embed="rId5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26" y="4346067"/>
            <a:ext cx="226322" cy="301762"/>
          </a:xfrm>
          <a:prstGeom prst="rect">
            <a:avLst/>
          </a:prstGeom>
        </p:spPr>
      </p:pic>
      <p:pic>
        <p:nvPicPr>
          <p:cNvPr id="120" name="图片 119"/>
          <p:cNvPicPr>
            <a:picLocks noChangeAspect="1"/>
          </p:cNvPicPr>
          <p:nvPr/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11" y="4708109"/>
            <a:ext cx="643759" cy="643759"/>
          </a:xfrm>
          <a:prstGeom prst="rect">
            <a:avLst/>
          </a:prstGeom>
        </p:spPr>
      </p:pic>
      <p:pic>
        <p:nvPicPr>
          <p:cNvPr id="121" name="图片 120"/>
          <p:cNvPicPr>
            <a:picLocks noChangeAspect="1"/>
          </p:cNvPicPr>
          <p:nvPr/>
        </p:nvPicPr>
        <p:blipFill>
          <a:blip r:embed="rId6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061" y="4708109"/>
            <a:ext cx="643759" cy="643759"/>
          </a:xfrm>
          <a:prstGeom prst="rect">
            <a:avLst/>
          </a:prstGeom>
        </p:spPr>
      </p:pic>
      <p:pic>
        <p:nvPicPr>
          <p:cNvPr id="122" name="图片 121"/>
          <p:cNvPicPr>
            <a:picLocks noChangeAspect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779" y="4346067"/>
            <a:ext cx="226322" cy="301762"/>
          </a:xfrm>
          <a:prstGeom prst="rect">
            <a:avLst/>
          </a:prstGeom>
        </p:spPr>
      </p:pic>
      <p:pic>
        <p:nvPicPr>
          <p:cNvPr id="123" name="图片 122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417" y="4708109"/>
            <a:ext cx="643759" cy="643759"/>
          </a:xfrm>
          <a:prstGeom prst="rect">
            <a:avLst/>
          </a:prstGeom>
        </p:spPr>
      </p:pic>
      <p:pic>
        <p:nvPicPr>
          <p:cNvPr id="124" name="图片 12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133" y="4346067"/>
            <a:ext cx="226322" cy="301762"/>
          </a:xfrm>
          <a:prstGeom prst="rect">
            <a:avLst/>
          </a:prstGeom>
        </p:spPr>
      </p:pic>
      <p:pic>
        <p:nvPicPr>
          <p:cNvPr id="125" name="图片 124"/>
          <p:cNvPicPr>
            <a:picLocks noChangeAspect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85" y="4346067"/>
            <a:ext cx="226322" cy="301762"/>
          </a:xfrm>
          <a:prstGeom prst="rect">
            <a:avLst/>
          </a:prstGeom>
        </p:spPr>
      </p:pic>
      <p:pic>
        <p:nvPicPr>
          <p:cNvPr id="126" name="图片 125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70" y="4708184"/>
            <a:ext cx="643759" cy="643759"/>
          </a:xfrm>
          <a:prstGeom prst="rect">
            <a:avLst/>
          </a:prstGeom>
        </p:spPr>
      </p:pic>
      <p:pic>
        <p:nvPicPr>
          <p:cNvPr id="127" name="图片 126"/>
          <p:cNvPicPr>
            <a:picLocks noChangeAspect="1"/>
          </p:cNvPicPr>
          <p:nvPr/>
        </p:nvPicPr>
        <p:blipFill>
          <a:blip r:embed="rId6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119" y="4708109"/>
            <a:ext cx="643759" cy="643759"/>
          </a:xfrm>
          <a:prstGeom prst="rect">
            <a:avLst/>
          </a:prstGeom>
        </p:spPr>
      </p:pic>
      <p:pic>
        <p:nvPicPr>
          <p:cNvPr id="128" name="图片 127"/>
          <p:cNvPicPr>
            <a:picLocks noChangeAspect="1"/>
          </p:cNvPicPr>
          <p:nvPr/>
        </p:nvPicPr>
        <p:blipFill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36" y="4346067"/>
            <a:ext cx="226322" cy="301762"/>
          </a:xfrm>
          <a:prstGeom prst="rect">
            <a:avLst/>
          </a:prstGeom>
        </p:spPr>
      </p:pic>
      <p:pic>
        <p:nvPicPr>
          <p:cNvPr id="129" name="图片 128"/>
          <p:cNvPicPr>
            <a:picLocks noChangeAspect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8477" y="4708109"/>
            <a:ext cx="643759" cy="643759"/>
          </a:xfrm>
          <a:prstGeom prst="rect">
            <a:avLst/>
          </a:prstGeom>
        </p:spPr>
      </p:pic>
      <p:pic>
        <p:nvPicPr>
          <p:cNvPr id="130" name="图片 129"/>
          <p:cNvPicPr>
            <a:picLocks noChangeAspect="1"/>
          </p:cNvPicPr>
          <p:nvPr/>
        </p:nvPicPr>
        <p:blipFill>
          <a:blip r:embed="rId7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194" y="4346067"/>
            <a:ext cx="226322" cy="301762"/>
          </a:xfrm>
          <a:prstGeom prst="rect">
            <a:avLst/>
          </a:prstGeom>
        </p:spPr>
      </p:pic>
      <p:pic>
        <p:nvPicPr>
          <p:cNvPr id="131" name="图片 130"/>
          <p:cNvPicPr>
            <a:picLocks noChangeAspect="1"/>
          </p:cNvPicPr>
          <p:nvPr/>
        </p:nvPicPr>
        <p:blipFill>
          <a:blip r:embed="rId7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47" y="4346067"/>
            <a:ext cx="226322" cy="301762"/>
          </a:xfrm>
          <a:prstGeom prst="rect">
            <a:avLst/>
          </a:prstGeom>
        </p:spPr>
      </p:pic>
      <p:pic>
        <p:nvPicPr>
          <p:cNvPr id="132" name="图片 131"/>
          <p:cNvPicPr>
            <a:picLocks noChangeAspect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8707" y="4708109"/>
            <a:ext cx="643759" cy="643759"/>
          </a:xfrm>
          <a:prstGeom prst="rect">
            <a:avLst/>
          </a:prstGeom>
        </p:spPr>
      </p:pic>
      <p:pic>
        <p:nvPicPr>
          <p:cNvPr id="133" name="图片 132"/>
          <p:cNvPicPr>
            <a:picLocks noChangeAspect="1"/>
          </p:cNvPicPr>
          <p:nvPr/>
        </p:nvPicPr>
        <p:blipFill>
          <a:blip r:embed="rId7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5182" y="4708109"/>
            <a:ext cx="643759" cy="643759"/>
          </a:xfrm>
          <a:prstGeom prst="rect">
            <a:avLst/>
          </a:prstGeom>
        </p:spPr>
      </p:pic>
      <p:pic>
        <p:nvPicPr>
          <p:cNvPr id="134" name="图片 133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900" y="4346067"/>
            <a:ext cx="226322" cy="301762"/>
          </a:xfrm>
          <a:prstGeom prst="rect">
            <a:avLst/>
          </a:prstGeom>
        </p:spPr>
      </p:pic>
      <p:pic>
        <p:nvPicPr>
          <p:cNvPr id="135" name="图片 134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538" y="4708109"/>
            <a:ext cx="643759" cy="643759"/>
          </a:xfrm>
          <a:prstGeom prst="rect">
            <a:avLst/>
          </a:prstGeom>
        </p:spPr>
      </p:pic>
      <p:pic>
        <p:nvPicPr>
          <p:cNvPr id="136" name="图片 135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2252" y="4346067"/>
            <a:ext cx="226322" cy="301762"/>
          </a:xfrm>
          <a:prstGeom prst="rect">
            <a:avLst/>
          </a:prstGeom>
        </p:spPr>
      </p:pic>
      <p:pic>
        <p:nvPicPr>
          <p:cNvPr id="137" name="图片 136"/>
          <p:cNvPicPr>
            <a:picLocks noChangeAspect="1"/>
          </p:cNvPicPr>
          <p:nvPr/>
        </p:nvPicPr>
        <p:blipFill>
          <a:blip r:embed="rId7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606" y="4346143"/>
            <a:ext cx="226322" cy="301762"/>
          </a:xfrm>
          <a:prstGeom prst="rect">
            <a:avLst/>
          </a:prstGeom>
        </p:spPr>
      </p:pic>
      <p:pic>
        <p:nvPicPr>
          <p:cNvPr id="138" name="图片 137"/>
          <p:cNvPicPr>
            <a:picLocks noChangeAspect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891" y="4708109"/>
            <a:ext cx="643759" cy="643759"/>
          </a:xfrm>
          <a:prstGeom prst="rect">
            <a:avLst/>
          </a:prstGeom>
        </p:spPr>
      </p:pic>
      <p:pic>
        <p:nvPicPr>
          <p:cNvPr id="139" name="图片 138"/>
          <p:cNvPicPr>
            <a:picLocks noChangeAspect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0244" y="4708109"/>
            <a:ext cx="643759" cy="643759"/>
          </a:xfrm>
          <a:prstGeom prst="rect">
            <a:avLst/>
          </a:prstGeom>
        </p:spPr>
      </p:pic>
      <p:pic>
        <p:nvPicPr>
          <p:cNvPr id="140" name="图片 139"/>
          <p:cNvPicPr>
            <a:picLocks noChangeAspect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957" y="4346067"/>
            <a:ext cx="226322" cy="301762"/>
          </a:xfrm>
          <a:prstGeom prst="rect">
            <a:avLst/>
          </a:prstGeom>
        </p:spPr>
      </p:pic>
      <p:pic>
        <p:nvPicPr>
          <p:cNvPr id="141" name="图片 140"/>
          <p:cNvPicPr>
            <a:picLocks noChangeAspect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5773510"/>
            <a:ext cx="643759" cy="643759"/>
          </a:xfrm>
          <a:prstGeom prst="rect">
            <a:avLst/>
          </a:prstGeom>
        </p:spPr>
      </p:pic>
      <p:pic>
        <p:nvPicPr>
          <p:cNvPr id="142" name="图片 141"/>
          <p:cNvPicPr>
            <a:picLocks noChangeAspect="1"/>
          </p:cNvPicPr>
          <p:nvPr/>
        </p:nvPicPr>
        <p:blipFill>
          <a:blip r:embed="rId8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720" y="5412144"/>
            <a:ext cx="226322" cy="301762"/>
          </a:xfrm>
          <a:prstGeom prst="rect">
            <a:avLst/>
          </a:prstGeom>
        </p:spPr>
      </p:pic>
      <p:pic>
        <p:nvPicPr>
          <p:cNvPr id="143" name="图片 142"/>
          <p:cNvPicPr>
            <a:picLocks noChangeAspect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73" y="5412144"/>
            <a:ext cx="226322" cy="301762"/>
          </a:xfrm>
          <a:prstGeom prst="rect">
            <a:avLst/>
          </a:prstGeom>
        </p:spPr>
      </p:pic>
      <p:pic>
        <p:nvPicPr>
          <p:cNvPr id="144" name="图片 143"/>
          <p:cNvPicPr>
            <a:picLocks noChangeAspect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56" y="5773510"/>
            <a:ext cx="643759" cy="643759"/>
          </a:xfrm>
          <a:prstGeom prst="rect">
            <a:avLst/>
          </a:prstGeom>
        </p:spPr>
      </p:pic>
      <p:pic>
        <p:nvPicPr>
          <p:cNvPr id="145" name="图片 144"/>
          <p:cNvPicPr>
            <a:picLocks noChangeAspect="1"/>
          </p:cNvPicPr>
          <p:nvPr/>
        </p:nvPicPr>
        <p:blipFill>
          <a:blip r:embed="rId8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711" y="5773510"/>
            <a:ext cx="643759" cy="643759"/>
          </a:xfrm>
          <a:prstGeom prst="rect">
            <a:avLst/>
          </a:prstGeom>
        </p:spPr>
      </p:pic>
      <p:pic>
        <p:nvPicPr>
          <p:cNvPr id="146" name="图片 145"/>
          <p:cNvPicPr>
            <a:picLocks noChangeAspect="1"/>
          </p:cNvPicPr>
          <p:nvPr/>
        </p:nvPicPr>
        <p:blipFill>
          <a:blip r:embed="rId8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25" y="5412144"/>
            <a:ext cx="226322" cy="301762"/>
          </a:xfrm>
          <a:prstGeom prst="rect">
            <a:avLst/>
          </a:prstGeom>
        </p:spPr>
      </p:pic>
      <p:pic>
        <p:nvPicPr>
          <p:cNvPr id="147" name="图片 146"/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061" y="5773510"/>
            <a:ext cx="643759" cy="643759"/>
          </a:xfrm>
          <a:prstGeom prst="rect">
            <a:avLst/>
          </a:prstGeom>
        </p:spPr>
      </p:pic>
      <p:pic>
        <p:nvPicPr>
          <p:cNvPr id="148" name="图片 147"/>
          <p:cNvPicPr>
            <a:picLocks noChangeAspect="1"/>
          </p:cNvPicPr>
          <p:nvPr/>
        </p:nvPicPr>
        <p:blipFill>
          <a:blip r:embed="rId8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777" y="5412144"/>
            <a:ext cx="226322" cy="301762"/>
          </a:xfrm>
          <a:prstGeom prst="rect">
            <a:avLst/>
          </a:prstGeom>
        </p:spPr>
      </p:pic>
      <p:pic>
        <p:nvPicPr>
          <p:cNvPr id="149" name="图片 148"/>
          <p:cNvPicPr>
            <a:picLocks noChangeAspect="1"/>
          </p:cNvPicPr>
          <p:nvPr/>
        </p:nvPicPr>
        <p:blipFill>
          <a:blip r:embed="rId8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129" y="5412219"/>
            <a:ext cx="226322" cy="301762"/>
          </a:xfrm>
          <a:prstGeom prst="rect">
            <a:avLst/>
          </a:prstGeom>
        </p:spPr>
      </p:pic>
      <p:pic>
        <p:nvPicPr>
          <p:cNvPr id="150" name="图片 149"/>
          <p:cNvPicPr>
            <a:picLocks noChangeAspect="1"/>
          </p:cNvPicPr>
          <p:nvPr/>
        </p:nvPicPr>
        <p:blipFill>
          <a:blip r:embed="rId9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417" y="5773510"/>
            <a:ext cx="643759" cy="643759"/>
          </a:xfrm>
          <a:prstGeom prst="rect">
            <a:avLst/>
          </a:prstGeom>
        </p:spPr>
      </p:pic>
      <p:pic>
        <p:nvPicPr>
          <p:cNvPr id="151" name="图片 150"/>
          <p:cNvPicPr>
            <a:picLocks noChangeAspect="1"/>
          </p:cNvPicPr>
          <p:nvPr/>
        </p:nvPicPr>
        <p:blipFill>
          <a:blip r:embed="rId9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64" y="5773510"/>
            <a:ext cx="643759" cy="643759"/>
          </a:xfrm>
          <a:prstGeom prst="rect">
            <a:avLst/>
          </a:prstGeom>
        </p:spPr>
      </p:pic>
      <p:pic>
        <p:nvPicPr>
          <p:cNvPr id="152" name="图片 151"/>
          <p:cNvPicPr>
            <a:picLocks noChangeAspect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0481" y="5412144"/>
            <a:ext cx="226322" cy="301762"/>
          </a:xfrm>
          <a:prstGeom prst="rect">
            <a:avLst/>
          </a:prstGeom>
        </p:spPr>
      </p:pic>
      <p:pic>
        <p:nvPicPr>
          <p:cNvPr id="153" name="图片 152"/>
          <p:cNvPicPr>
            <a:picLocks noChangeAspect="1"/>
          </p:cNvPicPr>
          <p:nvPr/>
        </p:nvPicPr>
        <p:blipFill>
          <a:blip r:embed="rId9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119" y="5773510"/>
            <a:ext cx="643759" cy="643759"/>
          </a:xfrm>
          <a:prstGeom prst="rect">
            <a:avLst/>
          </a:prstGeom>
        </p:spPr>
      </p:pic>
      <p:pic>
        <p:nvPicPr>
          <p:cNvPr id="154" name="图片 153"/>
          <p:cNvPicPr>
            <a:picLocks noChangeAspect="1"/>
          </p:cNvPicPr>
          <p:nvPr/>
        </p:nvPicPr>
        <p:blipFill>
          <a:blip r:embed="rId9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8833" y="5412144"/>
            <a:ext cx="226322" cy="301762"/>
          </a:xfrm>
          <a:prstGeom prst="rect">
            <a:avLst/>
          </a:prstGeom>
        </p:spPr>
      </p:pic>
      <p:pic>
        <p:nvPicPr>
          <p:cNvPr id="155" name="图片 154"/>
          <p:cNvPicPr>
            <a:picLocks noChangeAspect="1"/>
          </p:cNvPicPr>
          <p:nvPr/>
        </p:nvPicPr>
        <p:blipFill>
          <a:blip r:embed="rId9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194" y="5412125"/>
            <a:ext cx="226322" cy="301762"/>
          </a:xfrm>
          <a:prstGeom prst="rect">
            <a:avLst/>
          </a:prstGeom>
        </p:spPr>
      </p:pic>
      <p:pic>
        <p:nvPicPr>
          <p:cNvPr id="156" name="图片 155"/>
          <p:cNvPicPr>
            <a:picLocks noChangeAspect="1"/>
          </p:cNvPicPr>
          <p:nvPr/>
        </p:nvPicPr>
        <p:blipFill>
          <a:blip r:embed="rId9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355" y="5773471"/>
            <a:ext cx="643759" cy="643759"/>
          </a:xfrm>
          <a:prstGeom prst="rect">
            <a:avLst/>
          </a:prstGeom>
        </p:spPr>
      </p:pic>
      <p:pic>
        <p:nvPicPr>
          <p:cNvPr id="157" name="图片 156"/>
          <p:cNvPicPr>
            <a:picLocks noChangeAspect="1"/>
          </p:cNvPicPr>
          <p:nvPr/>
        </p:nvPicPr>
        <p:blipFill>
          <a:blip r:embed="rId9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590" y="5773471"/>
            <a:ext cx="643759" cy="643759"/>
          </a:xfrm>
          <a:prstGeom prst="rect">
            <a:avLst/>
          </a:prstGeom>
        </p:spPr>
      </p:pic>
      <p:pic>
        <p:nvPicPr>
          <p:cNvPr id="158" name="图片 157"/>
          <p:cNvPicPr>
            <a:picLocks noChangeAspect="1"/>
          </p:cNvPicPr>
          <p:nvPr/>
        </p:nvPicPr>
        <p:blipFill>
          <a:blip r:embed="rId9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5539" y="5412125"/>
            <a:ext cx="226322" cy="301762"/>
          </a:xfrm>
          <a:prstGeom prst="rect">
            <a:avLst/>
          </a:prstGeom>
        </p:spPr>
      </p:pic>
      <p:pic>
        <p:nvPicPr>
          <p:cNvPr id="159" name="图片 158"/>
          <p:cNvPicPr>
            <a:picLocks noChangeAspect="1"/>
          </p:cNvPicPr>
          <p:nvPr/>
        </p:nvPicPr>
        <p:blipFill>
          <a:blip r:embed="rId9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524" y="5773471"/>
            <a:ext cx="643759" cy="643759"/>
          </a:xfrm>
          <a:prstGeom prst="rect">
            <a:avLst/>
          </a:prstGeom>
        </p:spPr>
      </p:pic>
      <p:pic>
        <p:nvPicPr>
          <p:cNvPr id="160" name="图片 159"/>
          <p:cNvPicPr>
            <a:picLocks noChangeAspect="1"/>
          </p:cNvPicPr>
          <p:nvPr/>
        </p:nvPicPr>
        <p:blipFill>
          <a:blip r:embed="rId10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41" y="5411787"/>
            <a:ext cx="226322" cy="301762"/>
          </a:xfrm>
          <a:prstGeom prst="rect">
            <a:avLst/>
          </a:prstGeom>
        </p:spPr>
      </p:pic>
      <p:pic>
        <p:nvPicPr>
          <p:cNvPr id="161" name="图片 160"/>
          <p:cNvPicPr>
            <a:picLocks noChangeAspect="1"/>
          </p:cNvPicPr>
          <p:nvPr/>
        </p:nvPicPr>
        <p:blipFill>
          <a:blip r:embed="rId10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944" y="5411787"/>
            <a:ext cx="226322" cy="301762"/>
          </a:xfrm>
          <a:prstGeom prst="rect">
            <a:avLst/>
          </a:prstGeom>
        </p:spPr>
      </p:pic>
      <p:pic>
        <p:nvPicPr>
          <p:cNvPr id="162" name="图片 161"/>
          <p:cNvPicPr>
            <a:picLocks noChangeAspect="1"/>
          </p:cNvPicPr>
          <p:nvPr/>
        </p:nvPicPr>
        <p:blipFill>
          <a:blip r:embed="rId10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3535" y="5773471"/>
            <a:ext cx="643759" cy="643759"/>
          </a:xfrm>
          <a:prstGeom prst="rect">
            <a:avLst/>
          </a:prstGeom>
        </p:spPr>
      </p:pic>
      <p:pic>
        <p:nvPicPr>
          <p:cNvPr id="163" name="图片 162"/>
          <p:cNvPicPr>
            <a:picLocks noChangeAspect="1"/>
          </p:cNvPicPr>
          <p:nvPr/>
        </p:nvPicPr>
        <p:blipFill>
          <a:blip r:embed="rId10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1889" y="5773471"/>
            <a:ext cx="643759" cy="643759"/>
          </a:xfrm>
          <a:prstGeom prst="rect">
            <a:avLst/>
          </a:prstGeom>
        </p:spPr>
      </p:pic>
      <p:pic>
        <p:nvPicPr>
          <p:cNvPr id="164" name="图片 163"/>
          <p:cNvPicPr>
            <a:picLocks noChangeAspect="1"/>
          </p:cNvPicPr>
          <p:nvPr/>
        </p:nvPicPr>
        <p:blipFill>
          <a:blip r:embed="rId10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606" y="5411787"/>
            <a:ext cx="226322" cy="301762"/>
          </a:xfrm>
          <a:prstGeom prst="rect">
            <a:avLst/>
          </a:prstGeom>
        </p:spPr>
      </p:pic>
      <p:cxnSp>
        <p:nvCxnSpPr>
          <p:cNvPr id="165" name="直接连接符 164"/>
          <p:cNvCxnSpPr/>
          <p:nvPr/>
        </p:nvCxnSpPr>
        <p:spPr>
          <a:xfrm flipV="1">
            <a:off x="0" y="4004792"/>
            <a:ext cx="9144000" cy="1556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文本框 1"/>
          <p:cNvSpPr txBox="1"/>
          <p:nvPr/>
        </p:nvSpPr>
        <p:spPr>
          <a:xfrm>
            <a:off x="267418" y="-96207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Attention-Aware Face Hallucination via Deep Reinforcement Learning</a:t>
            </a:r>
            <a:endParaRPr lang="zh-CN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895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82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7687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28625" y="967775"/>
            <a:ext cx="8410575" cy="661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Power of  Abundant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3384" y="1706439"/>
            <a:ext cx="791307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Related Works</a:t>
            </a: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Self-Paced Learning for Cost-Effective </a:t>
            </a:r>
          </a:p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Progressive Face Identification</a:t>
            </a:r>
          </a:p>
          <a:p>
            <a:pPr algn="ctr"/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AutoNum type="arabicParenBoth"/>
            </a:pP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Learning Object Interactions and </a:t>
            </a:r>
          </a:p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Descriptions for Semantic Image Segmentation </a:t>
            </a:r>
          </a:p>
          <a:p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607869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83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7687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3384" y="2539839"/>
            <a:ext cx="79130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Self-Paced Learning for Cost-Effective and Progressive Face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2494440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84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-107782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Self-Paced Learning for Cost-Effective 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Progressive Face Identification</a:t>
            </a:r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3542" y="3154366"/>
            <a:ext cx="6171166" cy="321774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Wingdings" panose="05000000000000000000" pitchFamily="2" charset="2"/>
              <a:buChar char="l"/>
            </a:pPr>
            <a:r>
              <a:rPr lang="en-US" altLang="zh-CN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Sample Mining</a:t>
            </a:r>
          </a:p>
          <a:p>
            <a:pPr marL="685800" lvl="2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How the sample distribute in the feature space</a:t>
            </a:r>
          </a:p>
          <a:p>
            <a:pPr marL="742950" lvl="2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High- and low-confidence samples</a:t>
            </a:r>
          </a:p>
          <a:p>
            <a:pPr marL="742950" lvl="2" indent="-342900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97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85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Cost Effective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high-confidence samples -- pseudo-labeling in such a self-paced manner.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low-confidence samples-- active user annotating.</a:t>
            </a:r>
          </a:p>
          <a:p>
            <a:pPr lvl="1"/>
            <a:endParaRPr lang="en-US" altLang="zh-CN" sz="2400" dirty="0"/>
          </a:p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Robust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Suppress Incorrectly annotated samples due to the compactness/consistency of majority high-confidence samples.</a:t>
            </a:r>
          </a:p>
        </p:txBody>
      </p:sp>
      <p:sp>
        <p:nvSpPr>
          <p:cNvPr id="8" name="文本框 1"/>
          <p:cNvSpPr txBox="1"/>
          <p:nvPr/>
        </p:nvSpPr>
        <p:spPr>
          <a:xfrm>
            <a:off x="267418" y="-107782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Self-Paced Learning for Cost-Effective 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Progressive Face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04244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86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Framework: Cost-Effective &amp; More-Robust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7" y="1524000"/>
            <a:ext cx="9087283" cy="3733800"/>
          </a:xfrm>
          <a:prstGeom prst="rect">
            <a:avLst/>
          </a:prstGeom>
        </p:spPr>
      </p:pic>
      <p:sp>
        <p:nvSpPr>
          <p:cNvPr id="10" name="Rectangle 1"/>
          <p:cNvSpPr/>
          <p:nvPr/>
        </p:nvSpPr>
        <p:spPr>
          <a:xfrm>
            <a:off x="348848" y="5341203"/>
            <a:ext cx="845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igh-confidence sample labeling by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Pseudo-labeling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ow-confidence sample annotating by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user annotating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1"/>
          <p:cNvSpPr txBox="1"/>
          <p:nvPr/>
        </p:nvSpPr>
        <p:spPr>
          <a:xfrm>
            <a:off x="267418" y="-107782"/>
            <a:ext cx="8429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Self-Paced Learning for Cost-Effective </a:t>
            </a:r>
          </a:p>
          <a:p>
            <a:r>
              <a:rPr lang="en-US" altLang="zh-C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Progressive Face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77523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87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 Formulation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 1"/>
          <p:cNvSpPr/>
          <p:nvPr/>
        </p:nvSpPr>
        <p:spPr>
          <a:xfrm>
            <a:off x="304800" y="1619071"/>
            <a:ext cx="8382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daptively handle both manually annotated and pseudo-labeled samples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rogressively fit the consistently growing unlabeled data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model is defined as follows: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3"/>
          <p:cNvPicPr>
            <a:picLocks noChangeAspect="1"/>
          </p:cNvPicPr>
          <p:nvPr/>
        </p:nvPicPr>
        <p:blipFill rotWithShape="1">
          <a:blip r:embed="rId3"/>
          <a:srcRect r="3528"/>
          <a:stretch/>
        </p:blipFill>
        <p:spPr>
          <a:xfrm>
            <a:off x="428625" y="4076700"/>
            <a:ext cx="8264769" cy="1714500"/>
          </a:xfrm>
          <a:prstGeom prst="rect">
            <a:avLst/>
          </a:prstGeom>
        </p:spPr>
      </p:pic>
      <p:sp>
        <p:nvSpPr>
          <p:cNvPr id="15" name="Rectangle 5"/>
          <p:cNvSpPr/>
          <p:nvPr/>
        </p:nvSpPr>
        <p:spPr>
          <a:xfrm>
            <a:off x="3581400" y="4141694"/>
            <a:ext cx="4745018" cy="6589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574720" y="4802957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Incorporating sample weight 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into optimizing.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1"/>
          <p:cNvSpPr txBox="1"/>
          <p:nvPr/>
        </p:nvSpPr>
        <p:spPr>
          <a:xfrm>
            <a:off x="267418" y="-107782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Self-Paced Learning for Cost-Effective 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Progressive Face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130216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88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28625" y="8636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133" y="2034735"/>
            <a:ext cx="4305300" cy="3184742"/>
          </a:xfrm>
          <a:prstGeom prst="rect">
            <a:avLst/>
          </a:prstGeom>
        </p:spPr>
      </p:pic>
      <p:pic>
        <p:nvPicPr>
          <p:cNvPr id="12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2013525"/>
            <a:ext cx="4227108" cy="3205952"/>
          </a:xfrm>
          <a:prstGeom prst="rect">
            <a:avLst/>
          </a:prstGeom>
        </p:spPr>
      </p:pic>
      <p:sp>
        <p:nvSpPr>
          <p:cNvPr id="13" name="Rectangle 7"/>
          <p:cNvSpPr/>
          <p:nvPr/>
        </p:nvSpPr>
        <p:spPr>
          <a:xfrm>
            <a:off x="152400" y="529726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Cross-Age Celebrity Dataset </a:t>
            </a:r>
          </a:p>
        </p:txBody>
      </p:sp>
      <p:sp>
        <p:nvSpPr>
          <p:cNvPr id="17" name="Rectangle 8"/>
          <p:cNvSpPr/>
          <p:nvPr/>
        </p:nvSpPr>
        <p:spPr>
          <a:xfrm>
            <a:off x="5526731" y="5257800"/>
            <a:ext cx="2993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CASIA-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WebFace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-Sub Dataset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"/>
          <p:cNvSpPr txBox="1"/>
          <p:nvPr/>
        </p:nvSpPr>
        <p:spPr>
          <a:xfrm>
            <a:off x="267418" y="-107782"/>
            <a:ext cx="84295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Active Self-Paced Learning for Cost-Effective </a:t>
            </a:r>
          </a:p>
          <a:p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Progressive Face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2251553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89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7687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03384" y="2539839"/>
            <a:ext cx="791307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Learning Object Interactions </a:t>
            </a:r>
          </a:p>
          <a:p>
            <a:pPr algn="ctr"/>
            <a:r>
              <a:rPr kumimoji="1" lang="en-US" altLang="zh-CN" sz="4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and Descriptions for Semantic Image Segmentation </a:t>
            </a:r>
          </a:p>
          <a:p>
            <a:pPr algn="ctr"/>
            <a:endParaRPr lang="en-US" altLang="zh-C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800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文本框 1"/>
          <p:cNvSpPr txBox="1"/>
          <p:nvPr/>
        </p:nvSpPr>
        <p:spPr>
          <a:xfrm>
            <a:off x="267418" y="112143"/>
            <a:ext cx="792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 Overview of Deep Learning </a:t>
            </a:r>
          </a:p>
        </p:txBody>
      </p:sp>
      <p:grpSp>
        <p:nvGrpSpPr>
          <p:cNvPr id="123" name="组合 122"/>
          <p:cNvGrpSpPr/>
          <p:nvPr/>
        </p:nvGrpSpPr>
        <p:grpSpPr>
          <a:xfrm>
            <a:off x="291911" y="1117955"/>
            <a:ext cx="8507947" cy="1919258"/>
            <a:chOff x="24493" y="29384"/>
            <a:chExt cx="8507947" cy="1919258"/>
          </a:xfrm>
        </p:grpSpPr>
        <p:pic>
          <p:nvPicPr>
            <p:cNvPr id="134" name="Picture 7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70201" y="202784"/>
              <a:ext cx="1434871" cy="992097"/>
            </a:xfrm>
            <a:prstGeom prst="rect">
              <a:avLst/>
            </a:prstGeom>
          </p:spPr>
        </p:pic>
        <p:sp>
          <p:nvSpPr>
            <p:cNvPr id="124" name="Right Arrow 2"/>
            <p:cNvSpPr/>
            <p:nvPr/>
          </p:nvSpPr>
          <p:spPr>
            <a:xfrm>
              <a:off x="107504" y="1172966"/>
              <a:ext cx="8424936" cy="360040"/>
            </a:xfrm>
            <a:prstGeom prst="rightArrow">
              <a:avLst/>
            </a:prstGeom>
            <a:ln>
              <a:gradFill flip="none" rotWithShape="1">
                <a:gsLst>
                  <a:gs pos="0">
                    <a:schemeClr val="accent1">
                      <a:tint val="66000"/>
                      <a:satMod val="160000"/>
                    </a:schemeClr>
                  </a:gs>
                  <a:gs pos="50000">
                    <a:schemeClr val="accent1">
                      <a:tint val="44500"/>
                      <a:satMod val="160000"/>
                    </a:schemeClr>
                  </a:gs>
                  <a:gs pos="100000">
                    <a:schemeClr val="accent1">
                      <a:tint val="23500"/>
                      <a:satMod val="160000"/>
                    </a:schemeClr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cxnSp>
          <p:nvCxnSpPr>
            <p:cNvPr id="125" name="Straight Arrow Connector 3"/>
            <p:cNvCxnSpPr/>
            <p:nvPr/>
          </p:nvCxnSpPr>
          <p:spPr>
            <a:xfrm>
              <a:off x="1676278" y="668240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Box 4"/>
            <p:cNvSpPr txBox="1">
              <a:spLocks noChangeArrowheads="1"/>
            </p:cNvSpPr>
            <p:nvPr/>
          </p:nvSpPr>
          <p:spPr bwMode="auto">
            <a:xfrm>
              <a:off x="1118327" y="29384"/>
              <a:ext cx="140775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Back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propagation</a:t>
              </a:r>
            </a:p>
          </p:txBody>
        </p:sp>
        <p:sp>
          <p:nvSpPr>
            <p:cNvPr id="127" name="TextBox 5"/>
            <p:cNvSpPr txBox="1">
              <a:spLocks noChangeArrowheads="1"/>
            </p:cNvSpPr>
            <p:nvPr/>
          </p:nvSpPr>
          <p:spPr bwMode="auto">
            <a:xfrm>
              <a:off x="1344491" y="1533428"/>
              <a:ext cx="6976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1986</a:t>
              </a:r>
            </a:p>
          </p:txBody>
        </p:sp>
        <p:sp>
          <p:nvSpPr>
            <p:cNvPr id="128" name="TextBox 67"/>
            <p:cNvSpPr txBox="1">
              <a:spLocks noChangeArrowheads="1"/>
            </p:cNvSpPr>
            <p:nvPr/>
          </p:nvSpPr>
          <p:spPr bwMode="auto">
            <a:xfrm>
              <a:off x="24493" y="37930"/>
              <a:ext cx="1024639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network</a:t>
              </a:r>
            </a:p>
          </p:txBody>
        </p:sp>
        <p:cxnSp>
          <p:nvCxnSpPr>
            <p:cNvPr id="129" name="Straight Arrow Connector 68"/>
            <p:cNvCxnSpPr/>
            <p:nvPr/>
          </p:nvCxnSpPr>
          <p:spPr>
            <a:xfrm>
              <a:off x="421174" y="668910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0" name="TextBox 69"/>
            <p:cNvSpPr txBox="1">
              <a:spLocks noChangeArrowheads="1"/>
            </p:cNvSpPr>
            <p:nvPr/>
          </p:nvSpPr>
          <p:spPr bwMode="auto">
            <a:xfrm>
              <a:off x="35496" y="1534098"/>
              <a:ext cx="797013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1940s</a:t>
              </a:r>
            </a:p>
          </p:txBody>
        </p:sp>
        <p:cxnSp>
          <p:nvCxnSpPr>
            <p:cNvPr id="131" name="Straight Arrow Connector 76"/>
            <p:cNvCxnSpPr/>
            <p:nvPr/>
          </p:nvCxnSpPr>
          <p:spPr>
            <a:xfrm>
              <a:off x="3202429" y="691927"/>
              <a:ext cx="0" cy="504825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TextBox 77"/>
            <p:cNvSpPr txBox="1">
              <a:spLocks noChangeArrowheads="1"/>
            </p:cNvSpPr>
            <p:nvPr/>
          </p:nvSpPr>
          <p:spPr bwMode="auto">
            <a:xfrm>
              <a:off x="2520008" y="44624"/>
              <a:ext cx="1728358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Convolutional </a:t>
              </a:r>
            </a:p>
            <a:p>
              <a:pPr algn="ctr"/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neural network</a:t>
              </a:r>
            </a:p>
          </p:txBody>
        </p:sp>
        <p:sp>
          <p:nvSpPr>
            <p:cNvPr id="133" name="TextBox 78"/>
            <p:cNvSpPr txBox="1">
              <a:spLocks noChangeArrowheads="1"/>
            </p:cNvSpPr>
            <p:nvPr/>
          </p:nvSpPr>
          <p:spPr bwMode="auto">
            <a:xfrm>
              <a:off x="2876589" y="1548532"/>
              <a:ext cx="69762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1998</a:t>
              </a:r>
            </a:p>
          </p:txBody>
        </p:sp>
      </p:grpSp>
      <p:pic>
        <p:nvPicPr>
          <p:cNvPr id="135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1306" y="3532970"/>
            <a:ext cx="8843963" cy="245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090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7418" y="-107782"/>
            <a:ext cx="8668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Learning Object Interactions and Descriptions </a:t>
            </a:r>
          </a:p>
          <a:p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 Semantic Image Segmentation 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81025" y="10160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51857" y="3203248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unimportant details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1857" y="4216430"/>
            <a:ext cx="3352200" cy="64633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missing important details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e.g. number of people and sheep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86624" y="5204530"/>
            <a:ext cx="2399055" cy="369332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grammatical errors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134" y="2549554"/>
            <a:ext cx="5087922" cy="3702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03005" y="1922056"/>
            <a:ext cx="776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Weak Supervision </a:t>
            </a:r>
            <a:r>
              <a:rPr kumimoji="1"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vs.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Per-pixel Annotation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接箭头连接符 18"/>
          <p:cNvCxnSpPr>
            <a:cxnSpLocks/>
            <a:endCxn id="14" idx="3"/>
          </p:cNvCxnSpPr>
          <p:nvPr/>
        </p:nvCxnSpPr>
        <p:spPr>
          <a:xfrm flipH="1" flipV="1">
            <a:off x="2680727" y="3387914"/>
            <a:ext cx="2620254" cy="1244281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293510" y="4674795"/>
            <a:ext cx="924560" cy="2559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830470" y="4930740"/>
            <a:ext cx="2387600" cy="26221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cxnSpLocks/>
          </p:cNvCxnSpPr>
          <p:nvPr/>
        </p:nvCxnSpPr>
        <p:spPr>
          <a:xfrm flipH="1" flipV="1">
            <a:off x="2824223" y="4802767"/>
            <a:ext cx="958998" cy="390188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cxnSpLocks/>
            <a:endCxn id="16" idx="3"/>
          </p:cNvCxnSpPr>
          <p:nvPr/>
        </p:nvCxnSpPr>
        <p:spPr>
          <a:xfrm flipH="1">
            <a:off x="2685679" y="5389196"/>
            <a:ext cx="1144791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88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0" grpId="0" animBg="1"/>
      <p:bldP spid="2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7418" y="-107782"/>
            <a:ext cx="8668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Learning Object Interactions and Descriptions </a:t>
            </a:r>
          </a:p>
          <a:p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 Semantic Image Segmentation 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81025" y="10160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608" y="2079515"/>
            <a:ext cx="7731339" cy="4451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903005" y="1654921"/>
            <a:ext cx="776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Semi- and Weakly-supervised Image Segmentation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67418" y="6530719"/>
            <a:ext cx="8588386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 L, Wang G, Zhang R, et al. Deep structured scene parsing  by learning with image descriptions[c]. </a:t>
            </a:r>
            <a:r>
              <a:rPr lang="en-US" altLang="zh-CN" sz="1200" b="1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CVPR 2016</a:t>
            </a:r>
            <a:r>
              <a:rPr lang="en-US" altLang="zh-CN" sz="12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2276-2284.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76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7418" y="-107782"/>
            <a:ext cx="8668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Learning Object Interactions and Descriptions </a:t>
            </a:r>
          </a:p>
          <a:p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 Semantic Image Segmentation 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81025" y="10160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409506" y="1809385"/>
            <a:ext cx="8526149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Attempt to show that </a:t>
            </a:r>
            <a:r>
              <a:rPr kumimoji="1" lang="en-US" altLang="zh-CN" sz="2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descriptions </a:t>
            </a:r>
            <a:r>
              <a:rPr kumimoji="1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wild are able to improve image segmentation.</a:t>
            </a:r>
          </a:p>
          <a:p>
            <a:endParaRPr kumimoji="1"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sz="2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Knowledge from both strong and weak annotation </a:t>
            </a:r>
            <a:r>
              <a:rPr kumimoji="1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fully explored and transferred from each other to boost the performances of both segmentation and object interaction prediction.</a:t>
            </a:r>
          </a:p>
          <a:p>
            <a:pPr marL="0" indent="0">
              <a:buNone/>
            </a:pPr>
            <a:endParaRPr kumimoji="1" lang="en-US" altLang="zh-C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kumimoji="1" lang="en-US" altLang="zh-CN" sz="2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Constantly improve segmentation accuracy </a:t>
            </a:r>
            <a:r>
              <a:rPr kumimoji="1" lang="en-US" altLang="zh-C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appending more weak-annotated data, showing its scalability and potential in large-scale applications</a:t>
            </a:r>
          </a:p>
        </p:txBody>
      </p:sp>
    </p:spTree>
    <p:extLst>
      <p:ext uri="{BB962C8B-B14F-4D97-AF65-F5344CB8AC3E}">
        <p14:creationId xmlns:p14="http://schemas.microsoft.com/office/powerpoint/2010/main" val="388348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884" y="4567541"/>
            <a:ext cx="6771503" cy="2214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67418" y="-107782"/>
            <a:ext cx="8668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Learning Object Interactions and Descriptions </a:t>
            </a:r>
          </a:p>
          <a:p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 Semantic Image Segmentation 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81025" y="10160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2"/>
          <p:cNvSpPr txBox="1"/>
          <p:nvPr/>
        </p:nvSpPr>
        <p:spPr>
          <a:xfrm>
            <a:off x="267418" y="1610982"/>
            <a:ext cx="90747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IDW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has 41,421 images and descriptions.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number of each object category shown in (a).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image has 1.5 interactions on average, shown in (b).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evaluation, we create three test sets.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-IDW: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test set of object interaction prediction, 1440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-IDW: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segmentation test set, shown in (c), 1440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zero-IDW: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zero-shot test of unseen object interactions, e.g. ‘person ride cow’, 1000 images.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32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7418" y="-107782"/>
            <a:ext cx="8668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Learning Object Interactions and Descriptions </a:t>
            </a:r>
          </a:p>
          <a:p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 Semantic Image Segmentation 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81025" y="10160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Description Representation 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711986"/>
            <a:ext cx="8045450" cy="505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187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7418" y="-107782"/>
            <a:ext cx="8668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Learning Object Interactions and Descriptions </a:t>
            </a:r>
          </a:p>
          <a:p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 Semantic Image Segmentation 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81025" y="10160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 Overview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" t="2447" r="410" b="118"/>
          <a:stretch/>
        </p:blipFill>
        <p:spPr bwMode="auto">
          <a:xfrm>
            <a:off x="321858" y="3196601"/>
            <a:ext cx="8712000" cy="3595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6601"/>
            <a:ext cx="109696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/>
          <p:cNvSpPr/>
          <p:nvPr/>
        </p:nvSpPr>
        <p:spPr>
          <a:xfrm>
            <a:off x="426178" y="1695515"/>
            <a:ext cx="875488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stream: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predicts image segmentation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labelmap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second stream: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 object subnets recognize object classes appeared in the object interactions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 action subnets predict action items between them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66" y="1668830"/>
            <a:ext cx="297287" cy="482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088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7418" y="-107782"/>
            <a:ext cx="8668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Learning Object Interactions and Descriptions </a:t>
            </a:r>
          </a:p>
          <a:p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 Semantic Image Segmentation 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81025" y="10160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 err="1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</a:t>
            </a:r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-stream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6601"/>
            <a:ext cx="109696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灯片编号占位符 3"/>
          <p:cNvSpPr>
            <a:spLocks noGrp="1"/>
          </p:cNvSpPr>
          <p:nvPr/>
        </p:nvSpPr>
        <p:spPr>
          <a:xfrm>
            <a:off x="7139226" y="62420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4DA8-FD88-FF4A-8932-EA2F2130445D}" type="slidenum">
              <a:rPr kumimoji="1"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96</a:t>
            </a:fld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1"/>
          <p:cNvSpPr txBox="1"/>
          <p:nvPr/>
        </p:nvSpPr>
        <p:spPr>
          <a:xfrm>
            <a:off x="0" y="3252408"/>
            <a:ext cx="10157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</a:t>
            </a: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7684612" y="2326686"/>
            <a:ext cx="0" cy="45358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8"/>
          <p:cNvSpPr txBox="1"/>
          <p:nvPr/>
        </p:nvSpPr>
        <p:spPr>
          <a:xfrm>
            <a:off x="6281818" y="1771859"/>
            <a:ext cx="280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rgbClr val="0A5F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Interaction prediction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59971" y="2341571"/>
            <a:ext cx="7820586" cy="2291196"/>
            <a:chOff x="1217390" y="1806292"/>
            <a:chExt cx="9518742" cy="2940775"/>
          </a:xfrm>
        </p:grpSpPr>
        <p:grpSp>
          <p:nvGrpSpPr>
            <p:cNvPr id="28" name="组合 27"/>
            <p:cNvGrpSpPr/>
            <p:nvPr/>
          </p:nvGrpSpPr>
          <p:grpSpPr>
            <a:xfrm>
              <a:off x="1217390" y="1806292"/>
              <a:ext cx="9518742" cy="2940775"/>
              <a:chOff x="1217390" y="1806292"/>
              <a:chExt cx="9518742" cy="2940775"/>
            </a:xfrm>
          </p:grpSpPr>
          <p:pic>
            <p:nvPicPr>
              <p:cNvPr id="30" name="图片 2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1147" y="2125643"/>
                <a:ext cx="9174985" cy="2621424"/>
              </a:xfrm>
              <a:prstGeom prst="rect">
                <a:avLst/>
              </a:prstGeom>
            </p:spPr>
          </p:pic>
          <p:sp>
            <p:nvSpPr>
              <p:cNvPr id="31" name="矩形 30"/>
              <p:cNvSpPr/>
              <p:nvPr/>
            </p:nvSpPr>
            <p:spPr>
              <a:xfrm rot="19168735">
                <a:off x="1217390" y="2030906"/>
                <a:ext cx="1173492" cy="5701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4975147" y="1840565"/>
                <a:ext cx="1173492" cy="5701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7931706" y="1806292"/>
                <a:ext cx="2207973" cy="57015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1376144" y="3772277"/>
              <a:ext cx="453392" cy="3806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6" name="文本框 13"/>
          <p:cNvSpPr txBox="1"/>
          <p:nvPr/>
        </p:nvSpPr>
        <p:spPr>
          <a:xfrm>
            <a:off x="1583505" y="1953127"/>
            <a:ext cx="14695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Segmentations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36958" y="4904361"/>
            <a:ext cx="8906596" cy="808604"/>
            <a:chOff x="1829536" y="4979415"/>
            <a:chExt cx="8906596" cy="808604"/>
          </a:xfrm>
        </p:grpSpPr>
        <p:sp>
          <p:nvSpPr>
            <p:cNvPr id="24" name="矩形 23"/>
            <p:cNvSpPr/>
            <p:nvPr/>
          </p:nvSpPr>
          <p:spPr>
            <a:xfrm>
              <a:off x="1829536" y="5141464"/>
              <a:ext cx="975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features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44291" y="4979415"/>
              <a:ext cx="669925" cy="693431"/>
            </a:xfrm>
            <a:prstGeom prst="rect">
              <a:avLst/>
            </a:prstGeom>
          </p:spPr>
        </p:pic>
        <p:sp>
          <p:nvSpPr>
            <p:cNvPr id="26" name="文本框 19"/>
            <p:cNvSpPr txBox="1"/>
            <p:nvPr/>
          </p:nvSpPr>
          <p:spPr>
            <a:xfrm>
              <a:off x="3670414" y="5141464"/>
              <a:ext cx="7065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person’s segmentation  =  person’s features 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05881" y="4989705"/>
              <a:ext cx="820246" cy="798314"/>
            </a:xfrm>
            <a:prstGeom prst="rect">
              <a:avLst/>
            </a:prstGeom>
          </p:spPr>
        </p:pic>
      </p:grpSp>
      <p:grpSp>
        <p:nvGrpSpPr>
          <p:cNvPr id="18" name="组合 17"/>
          <p:cNvGrpSpPr/>
          <p:nvPr/>
        </p:nvGrpSpPr>
        <p:grpSpPr>
          <a:xfrm>
            <a:off x="1036958" y="5702675"/>
            <a:ext cx="9401709" cy="834426"/>
            <a:chOff x="2048611" y="5837639"/>
            <a:chExt cx="9401709" cy="834426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69431" y="5837639"/>
              <a:ext cx="669925" cy="693431"/>
            </a:xfrm>
            <a:prstGeom prst="rect">
              <a:avLst/>
            </a:prstGeom>
          </p:spPr>
        </p:pic>
        <p:sp>
          <p:nvSpPr>
            <p:cNvPr id="21" name="文本框 25"/>
            <p:cNvSpPr txBox="1"/>
            <p:nvPr/>
          </p:nvSpPr>
          <p:spPr>
            <a:xfrm>
              <a:off x="3833291" y="5999688"/>
              <a:ext cx="76170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bike’s segmentation        =  bike’s features 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24956" y="5863812"/>
              <a:ext cx="808253" cy="808253"/>
            </a:xfrm>
            <a:prstGeom prst="rect">
              <a:avLst/>
            </a:prstGeom>
          </p:spPr>
        </p:pic>
        <p:sp>
          <p:nvSpPr>
            <p:cNvPr id="23" name="矩形 22"/>
            <p:cNvSpPr/>
            <p:nvPr/>
          </p:nvSpPr>
          <p:spPr>
            <a:xfrm>
              <a:off x="2048611" y="5999688"/>
              <a:ext cx="9755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features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文本框 16"/>
          <p:cNvSpPr txBox="1"/>
          <p:nvPr/>
        </p:nvSpPr>
        <p:spPr>
          <a:xfrm>
            <a:off x="3053039" y="1748104"/>
            <a:ext cx="280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dirty="0">
                <a:solidFill>
                  <a:srgbClr val="0A5F2D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</a:p>
          <a:p>
            <a:pPr algn="ctr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prediction</a:t>
            </a:r>
            <a:endParaRPr lang="zh-CN" alt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>
            <a:endCxn id="32" idx="0"/>
          </p:cNvCxnSpPr>
          <p:nvPr/>
        </p:nvCxnSpPr>
        <p:spPr>
          <a:xfrm flipV="1">
            <a:off x="4429408" y="2368274"/>
            <a:ext cx="1" cy="3704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7650128" y="2378434"/>
            <a:ext cx="1" cy="37040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387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7418" y="-107782"/>
            <a:ext cx="8668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Learning Object Interactions and Descriptions </a:t>
            </a:r>
          </a:p>
          <a:p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 Semantic Image Segmentation 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81025" y="10160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Subnets &amp; Action Subnets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6601"/>
            <a:ext cx="109696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灯片编号占位符 3"/>
          <p:cNvSpPr>
            <a:spLocks noGrp="1"/>
          </p:cNvSpPr>
          <p:nvPr/>
        </p:nvSpPr>
        <p:spPr>
          <a:xfrm>
            <a:off x="7139226" y="62420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4DA8-FD88-FF4A-8932-EA2F2130445D}" type="slidenum">
              <a:rPr kumimoji="1"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97</a:t>
            </a:fld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l="-1" t="11524" r="1310" b="-266"/>
          <a:stretch/>
        </p:blipFill>
        <p:spPr>
          <a:xfrm>
            <a:off x="1019982" y="1703300"/>
            <a:ext cx="7462762" cy="3553696"/>
          </a:xfrm>
          <a:prstGeom prst="rect">
            <a:avLst/>
          </a:prstGeom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3940" y="5256996"/>
            <a:ext cx="4659100" cy="1601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11" y="1703300"/>
            <a:ext cx="703944" cy="5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1953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7418" y="-107782"/>
            <a:ext cx="866823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Learning Object Interactions and Descriptions </a:t>
            </a:r>
          </a:p>
          <a:p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for Semantic Image Segmentation 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581025" y="1016000"/>
            <a:ext cx="841057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b="1" dirty="0">
                <a:solidFill>
                  <a:srgbClr val="A2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zh-CN" altLang="en-US" sz="3200" b="1" dirty="0">
              <a:solidFill>
                <a:srgbClr val="A2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96601"/>
            <a:ext cx="109696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灯片编号占位符 3"/>
          <p:cNvSpPr>
            <a:spLocks noGrp="1"/>
          </p:cNvSpPr>
          <p:nvPr/>
        </p:nvSpPr>
        <p:spPr>
          <a:xfrm>
            <a:off x="7139226" y="62420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D284DA8-FD88-FF4A-8932-EA2F2130445D}" type="slidenum">
              <a:rPr kumimoji="1" lang="zh-CN" alt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98</a:t>
            </a:fld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311" y="1703300"/>
            <a:ext cx="703944" cy="5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821" y="2045658"/>
            <a:ext cx="9126179" cy="253890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06942" y="1542540"/>
            <a:ext cx="2650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 2012 Test Set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9"/>
          <p:cNvSpPr txBox="1"/>
          <p:nvPr/>
        </p:nvSpPr>
        <p:spPr>
          <a:xfrm>
            <a:off x="5977306" y="1542540"/>
            <a:ext cx="174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rgbClr val="FF0000"/>
                </a:solidFill>
              </a:rPr>
              <a:t>↑</a:t>
            </a:r>
            <a:r>
              <a:rPr lang="en-US" altLang="zh-CN" sz="2400" b="1" dirty="0">
                <a:solidFill>
                  <a:srgbClr val="FF0000"/>
                </a:solidFill>
              </a:rPr>
              <a:t> 6.1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43" y="5090197"/>
            <a:ext cx="9093921" cy="1371961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208663" y="4730076"/>
            <a:ext cx="27394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-IDW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9"/>
          <p:cNvSpPr txBox="1"/>
          <p:nvPr/>
        </p:nvSpPr>
        <p:spPr>
          <a:xfrm>
            <a:off x="5925418" y="4730076"/>
            <a:ext cx="1741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rgbClr val="FF0000"/>
                </a:solidFill>
              </a:rPr>
              <a:t>↑</a:t>
            </a:r>
            <a:r>
              <a:rPr lang="en-US" altLang="zh-CN" sz="2400" b="1" dirty="0">
                <a:solidFill>
                  <a:srgbClr val="FF0000"/>
                </a:solidFill>
              </a:rPr>
              <a:t> 8.5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5378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2018/5/15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99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7418" y="112143"/>
            <a:ext cx="7687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for Visual Understanding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428625" y="967775"/>
            <a:ext cx="84105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Effectiveness of High-level Semantic Knowledge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03384" y="1706439"/>
            <a:ext cx="7913077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Related Works</a:t>
            </a:r>
          </a:p>
          <a:p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Structured Scene Parsing </a:t>
            </a:r>
          </a:p>
          <a:p>
            <a:pPr algn="ctr"/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 Learning with Image Descriptions</a:t>
            </a:r>
          </a:p>
          <a:p>
            <a:pPr algn="ctr"/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ctr">
              <a:buAutoNum type="arabicParenBoth"/>
            </a:pP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CN" sz="28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Knowledge-Guided Recurrent Neural Network Learning for Task-oriented Action Prediction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5412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TCHBOOKPALETTE" val="3.5"/>
  <p:tag name="LEGALDAYONE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TCHBOOKPALETTE" val="3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ITCHBOOKPALETTE" val="3.5"/>
</p:tagLst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7747</TotalTime>
  <Words>4731</Words>
  <Application>Microsoft Office PowerPoint</Application>
  <PresentationFormat>全屏显示(4:3)</PresentationFormat>
  <Paragraphs>1351</Paragraphs>
  <Slides>122</Slides>
  <Notes>121</Notes>
  <HiddenSlides>0</HiddenSlides>
  <MMClips>0</MMClips>
  <ScaleCrop>false</ScaleCrop>
  <HeadingPairs>
    <vt:vector size="10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3</vt:i4>
      </vt:variant>
      <vt:variant>
        <vt:lpstr>链接</vt:lpstr>
      </vt:variant>
      <vt:variant>
        <vt:i4>14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122</vt:i4>
      </vt:variant>
    </vt:vector>
  </HeadingPairs>
  <TitlesOfParts>
    <vt:vector size="157" baseType="lpstr">
      <vt:lpstr>Arial Unicode MS</vt:lpstr>
      <vt:lpstr>Batang</vt:lpstr>
      <vt:lpstr>Gulim</vt:lpstr>
      <vt:lpstr>新細明體</vt:lpstr>
      <vt:lpstr>黑体</vt:lpstr>
      <vt:lpstr>STKaiti</vt:lpstr>
      <vt:lpstr>华文中宋</vt:lpstr>
      <vt:lpstr>SimSun</vt:lpstr>
      <vt:lpstr>SimSun</vt:lpstr>
      <vt:lpstr>微软雅黑</vt:lpstr>
      <vt:lpstr>Arial</vt:lpstr>
      <vt:lpstr>Calibri</vt:lpstr>
      <vt:lpstr>Calibri Light</vt:lpstr>
      <vt:lpstr>Cambria Math</vt:lpstr>
      <vt:lpstr>Tahoma</vt:lpstr>
      <vt:lpstr>Times New Roman</vt:lpstr>
      <vt:lpstr>Wingdings</vt:lpstr>
      <vt:lpstr>1_Office 主题</vt:lpstr>
      <vt:lpstr>自定义设计方案</vt:lpstr>
      <vt:lpstr>Office Theme</vt:lpstr>
      <vt:lpstr>C:\Users\t0908487\Dropbox\FullyConvHumanParsing\ICCVversion\figure\framework.vsdx\Drawing\~页-1\Sheet.206</vt:lpstr>
      <vt:lpstr>C:\Users\t0908487\Dropbox\FullyConvHumanParsing\ICCVversion\figure\framework.vsdx\Drawing\~页-1\Sheet.208</vt:lpstr>
      <vt:lpstr>C:\Users\t0908487\Dropbox\FullyConvHumanParsing\ICCVversion\figure\framework.vsdx\Drawing\~页-1\Sheet.209</vt:lpstr>
      <vt:lpstr>C:\Users\t0908487\Dropbox\FullyConvHumanParsing\ICCVversion\figure\framework.vsdx\Drawing\~页-1\Sheet.208</vt:lpstr>
      <vt:lpstr>C:\Users\t0908487\Dropbox\FullyConvHumanParsing\ICCVversion\figure\framework.vsdx\Drawing\~页-1\Sheet.208</vt:lpstr>
      <vt:lpstr>C:\Users\t0908487\Dropbox\FullyConvHumanParsing\ICCVversion\figure\framework.vsdx\Drawing\~页-1\圆形</vt:lpstr>
      <vt:lpstr>C:\Users\t0908487\Dropbox\FullyConvHumanParsing\ICCVversion\figure\framework.vsdx\Drawing\~页-1\Sheet.212</vt:lpstr>
      <vt:lpstr>C:\Users\t0908487\Dropbox\FullyConvHumanParsing\ICCVversion\figure\framework.vsdx\Drawing\~页-1\圆形</vt:lpstr>
      <vt:lpstr>C:\Users\t0908487\Dropbox\FullyConvHumanParsing\ICCVversion\figure\framework.vsdx\Drawing\~页-1\Sheet.212</vt:lpstr>
      <vt:lpstr>C:\Users\t0908487\Dropbox\FullyConvHumanParsing\ICCVversion\figure\framework.vsdx\Drawing\~页-1\Sheet.206</vt:lpstr>
      <vt:lpstr>C:\Users\t0908487\Dropbox\FullyConvHumanParsing\ICCVversion\figure\framework.vsdx\Drawing\~页-1\圆形</vt:lpstr>
      <vt:lpstr>C:\Users\t0908487\Dropbox\FullyConvHumanParsing\ICCVversion\figure\framework.vsdx\Drawing\~页-1\Sheet.206</vt:lpstr>
      <vt:lpstr>C:\Users\t0908487\Dropbox\FullyConvHumanParsing\ICCVversion\figure\framework.vsdx\Drawing\~页-1\圆形</vt:lpstr>
      <vt:lpstr>C:\Users\t0908487\Dropbox\FullyConvHumanParsing\ICCVversion\figure\framework.vsdx\Drawing\~页-1\Sheet.206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liu lingbo</cp:lastModifiedBy>
  <cp:revision>461</cp:revision>
  <dcterms:created xsi:type="dcterms:W3CDTF">2016-04-19T08:52:29Z</dcterms:created>
  <dcterms:modified xsi:type="dcterms:W3CDTF">2018-05-15T05:39:52Z</dcterms:modified>
</cp:coreProperties>
</file>